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5" r:id="rId6"/>
    <p:sldId id="258" r:id="rId7"/>
    <p:sldId id="264" r:id="rId8"/>
    <p:sldId id="279" r:id="rId9"/>
    <p:sldId id="273" r:id="rId10"/>
    <p:sldId id="270" r:id="rId11"/>
    <p:sldId id="272" r:id="rId12"/>
    <p:sldId id="263" r:id="rId13"/>
    <p:sldId id="268" r:id="rId14"/>
    <p:sldId id="267" r:id="rId15"/>
    <p:sldId id="291" r:id="rId16"/>
    <p:sldId id="271" r:id="rId17"/>
    <p:sldId id="261" r:id="rId18"/>
    <p:sldId id="274" r:id="rId19"/>
    <p:sldId id="269" r:id="rId20"/>
    <p:sldId id="275" r:id="rId21"/>
    <p:sldId id="276" r:id="rId22"/>
    <p:sldId id="277" r:id="rId23"/>
    <p:sldId id="27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a:srgbClr val="000644"/>
    <a:srgbClr val="A7FF00"/>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3B728-2FD0-4A35-8B15-6156B639C40E}" v="14" dt="2023-11-30T07:51:13.895"/>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39" autoAdjust="0"/>
  </p:normalViewPr>
  <p:slideViewPr>
    <p:cSldViewPr snapToGrid="0">
      <p:cViewPr varScale="1">
        <p:scale>
          <a:sx n="135" d="100"/>
          <a:sy n="135" d="100"/>
        </p:scale>
        <p:origin x="34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E943B728-2FD0-4A35-8B15-6156B639C40E}"/>
    <pc:docChg chg="custSel addSld delSld modSld sldOrd">
      <pc:chgData name="Lotte de Laat" userId="15de91df-583f-4d70-b778-ea26560819e4" providerId="ADAL" clId="{E943B728-2FD0-4A35-8B15-6156B639C40E}" dt="2023-11-30T07:51:33.431" v="210"/>
      <pc:docMkLst>
        <pc:docMk/>
      </pc:docMkLst>
      <pc:sldChg chg="modSp mod">
        <pc:chgData name="Lotte de Laat" userId="15de91df-583f-4d70-b778-ea26560819e4" providerId="ADAL" clId="{E943B728-2FD0-4A35-8B15-6156B639C40E}" dt="2023-11-29T15:17:37.439" v="177" actId="20577"/>
        <pc:sldMkLst>
          <pc:docMk/>
          <pc:sldMk cId="2939759825" sldId="261"/>
        </pc:sldMkLst>
        <pc:spChg chg="mod">
          <ac:chgData name="Lotte de Laat" userId="15de91df-583f-4d70-b778-ea26560819e4" providerId="ADAL" clId="{E943B728-2FD0-4A35-8B15-6156B639C40E}" dt="2023-11-29T15:17:37.439" v="177" actId="20577"/>
          <ac:spMkLst>
            <pc:docMk/>
            <pc:sldMk cId="2939759825" sldId="261"/>
            <ac:spMk id="3" creationId="{27022589-64B5-4F4A-8111-D2D9E785B26E}"/>
          </ac:spMkLst>
        </pc:spChg>
      </pc:sldChg>
      <pc:sldChg chg="ord">
        <pc:chgData name="Lotte de Laat" userId="15de91df-583f-4d70-b778-ea26560819e4" providerId="ADAL" clId="{E943B728-2FD0-4A35-8B15-6156B639C40E}" dt="2023-11-30T07:51:26.772" v="208"/>
        <pc:sldMkLst>
          <pc:docMk/>
          <pc:sldMk cId="2557535962" sldId="269"/>
        </pc:sldMkLst>
      </pc:sldChg>
      <pc:sldChg chg="mod modShow">
        <pc:chgData name="Lotte de Laat" userId="15de91df-583f-4d70-b778-ea26560819e4" providerId="ADAL" clId="{E943B728-2FD0-4A35-8B15-6156B639C40E}" dt="2023-11-29T15:13:20.709" v="129" actId="729"/>
        <pc:sldMkLst>
          <pc:docMk/>
          <pc:sldMk cId="1678795046" sldId="270"/>
        </pc:sldMkLst>
      </pc:sldChg>
      <pc:sldChg chg="addSp modSp new mod ord">
        <pc:chgData name="Lotte de Laat" userId="15de91df-583f-4d70-b778-ea26560819e4" providerId="ADAL" clId="{E943B728-2FD0-4A35-8B15-6156B639C40E}" dt="2023-11-30T07:51:26.772" v="208"/>
        <pc:sldMkLst>
          <pc:docMk/>
          <pc:sldMk cId="241407857" sldId="274"/>
        </pc:sldMkLst>
        <pc:spChg chg="mod">
          <ac:chgData name="Lotte de Laat" userId="15de91df-583f-4d70-b778-ea26560819e4" providerId="ADAL" clId="{E943B728-2FD0-4A35-8B15-6156B639C40E}" dt="2023-11-29T14:58:41.369" v="28" actId="113"/>
          <ac:spMkLst>
            <pc:docMk/>
            <pc:sldMk cId="241407857" sldId="274"/>
            <ac:spMk id="2" creationId="{0F4D1CAA-F085-0F58-0D5C-A3BBC2DF3E60}"/>
          </ac:spMkLst>
        </pc:spChg>
        <pc:spChg chg="add mod">
          <ac:chgData name="Lotte de Laat" userId="15de91df-583f-4d70-b778-ea26560819e4" providerId="ADAL" clId="{E943B728-2FD0-4A35-8B15-6156B639C40E}" dt="2023-11-29T14:58:35.117" v="26" actId="1076"/>
          <ac:spMkLst>
            <pc:docMk/>
            <pc:sldMk cId="241407857" sldId="274"/>
            <ac:spMk id="4" creationId="{DB83B6DF-9FB8-83C4-A757-D1303435FE82}"/>
          </ac:spMkLst>
        </pc:spChg>
      </pc:sldChg>
      <pc:sldChg chg="addSp delSp modSp new mod ord">
        <pc:chgData name="Lotte de Laat" userId="15de91df-583f-4d70-b778-ea26560819e4" providerId="ADAL" clId="{E943B728-2FD0-4A35-8B15-6156B639C40E}" dt="2023-11-30T07:51:26.772" v="208"/>
        <pc:sldMkLst>
          <pc:docMk/>
          <pc:sldMk cId="111967870" sldId="275"/>
        </pc:sldMkLst>
        <pc:spChg chg="del">
          <ac:chgData name="Lotte de Laat" userId="15de91df-583f-4d70-b778-ea26560819e4" providerId="ADAL" clId="{E943B728-2FD0-4A35-8B15-6156B639C40E}" dt="2023-11-29T14:59:40.159" v="31" actId="21"/>
          <ac:spMkLst>
            <pc:docMk/>
            <pc:sldMk cId="111967870" sldId="275"/>
            <ac:spMk id="2" creationId="{C8BF8943-FA63-4E72-75D5-D1821DED00C6}"/>
          </ac:spMkLst>
        </pc:spChg>
        <pc:spChg chg="add mod">
          <ac:chgData name="Lotte de Laat" userId="15de91df-583f-4d70-b778-ea26560819e4" providerId="ADAL" clId="{E943B728-2FD0-4A35-8B15-6156B639C40E}" dt="2023-11-29T15:03:12.061" v="68" actId="113"/>
          <ac:spMkLst>
            <pc:docMk/>
            <pc:sldMk cId="111967870" sldId="275"/>
            <ac:spMk id="3" creationId="{B1CA9F28-6FAB-F124-397D-550DB7EAC987}"/>
          </ac:spMkLst>
        </pc:spChg>
        <pc:picChg chg="add mod">
          <ac:chgData name="Lotte de Laat" userId="15de91df-583f-4d70-b778-ea26560819e4" providerId="ADAL" clId="{E943B728-2FD0-4A35-8B15-6156B639C40E}" dt="2023-11-29T15:02:17.143" v="34" actId="1076"/>
          <ac:picMkLst>
            <pc:docMk/>
            <pc:sldMk cId="111967870" sldId="275"/>
            <ac:picMk id="1026" creationId="{1D57EF5C-3390-6C5C-CCCC-067603BEF377}"/>
          </ac:picMkLst>
        </pc:picChg>
      </pc:sldChg>
      <pc:sldChg chg="new del">
        <pc:chgData name="Lotte de Laat" userId="15de91df-583f-4d70-b778-ea26560819e4" providerId="ADAL" clId="{E943B728-2FD0-4A35-8B15-6156B639C40E}" dt="2023-11-29T15:11:39.467" v="126" actId="47"/>
        <pc:sldMkLst>
          <pc:docMk/>
          <pc:sldMk cId="2371435394" sldId="276"/>
        </pc:sldMkLst>
      </pc:sldChg>
      <pc:sldChg chg="add ord">
        <pc:chgData name="Lotte de Laat" userId="15de91df-583f-4d70-b778-ea26560819e4" providerId="ADAL" clId="{E943B728-2FD0-4A35-8B15-6156B639C40E}" dt="2023-11-30T07:51:33.431" v="210"/>
        <pc:sldMkLst>
          <pc:docMk/>
          <pc:sldMk cId="3689458330" sldId="276"/>
        </pc:sldMkLst>
      </pc:sldChg>
      <pc:sldChg chg="modSp add mod">
        <pc:chgData name="Lotte de Laat" userId="15de91df-583f-4d70-b778-ea26560819e4" providerId="ADAL" clId="{E943B728-2FD0-4A35-8B15-6156B639C40E}" dt="2023-11-29T15:11:48.415" v="127" actId="20577"/>
        <pc:sldMkLst>
          <pc:docMk/>
          <pc:sldMk cId="3414976495" sldId="277"/>
        </pc:sldMkLst>
        <pc:spChg chg="mod">
          <ac:chgData name="Lotte de Laat" userId="15de91df-583f-4d70-b778-ea26560819e4" providerId="ADAL" clId="{E943B728-2FD0-4A35-8B15-6156B639C40E}" dt="2023-11-29T15:11:48.415" v="127" actId="20577"/>
          <ac:spMkLst>
            <pc:docMk/>
            <pc:sldMk cId="3414976495" sldId="277"/>
            <ac:spMk id="3" creationId="{ECE1DC9E-BF9D-0B4E-A455-15A587FDF9FF}"/>
          </ac:spMkLst>
        </pc:spChg>
      </pc:sldChg>
      <pc:sldChg chg="add">
        <pc:chgData name="Lotte de Laat" userId="15de91df-583f-4d70-b778-ea26560819e4" providerId="ADAL" clId="{E943B728-2FD0-4A35-8B15-6156B639C40E}" dt="2023-11-29T15:12:10.882" v="128"/>
        <pc:sldMkLst>
          <pc:docMk/>
          <pc:sldMk cId="3823650348" sldId="278"/>
        </pc:sldMkLst>
      </pc:sldChg>
      <pc:sldChg chg="addSp modSp new mod">
        <pc:chgData name="Lotte de Laat" userId="15de91df-583f-4d70-b778-ea26560819e4" providerId="ADAL" clId="{E943B728-2FD0-4A35-8B15-6156B639C40E}" dt="2023-11-29T15:15:10.414" v="175" actId="113"/>
        <pc:sldMkLst>
          <pc:docMk/>
          <pc:sldMk cId="3728384529" sldId="279"/>
        </pc:sldMkLst>
        <pc:spChg chg="mod">
          <ac:chgData name="Lotte de Laat" userId="15de91df-583f-4d70-b778-ea26560819e4" providerId="ADAL" clId="{E943B728-2FD0-4A35-8B15-6156B639C40E}" dt="2023-11-29T15:15:10.414" v="175" actId="113"/>
          <ac:spMkLst>
            <pc:docMk/>
            <pc:sldMk cId="3728384529" sldId="279"/>
            <ac:spMk id="2" creationId="{E3316F78-05DC-E908-56BA-8DA9CF2C6D82}"/>
          </ac:spMkLst>
        </pc:spChg>
        <pc:spChg chg="add mod">
          <ac:chgData name="Lotte de Laat" userId="15de91df-583f-4d70-b778-ea26560819e4" providerId="ADAL" clId="{E943B728-2FD0-4A35-8B15-6156B639C40E}" dt="2023-11-29T15:15:04.771" v="172" actId="1076"/>
          <ac:spMkLst>
            <pc:docMk/>
            <pc:sldMk cId="3728384529" sldId="279"/>
            <ac:spMk id="4" creationId="{8FCDCA09-8CC9-5171-DE89-FE5AC2FFAE64}"/>
          </ac:spMkLst>
        </pc:spChg>
      </pc:sldChg>
      <pc:sldChg chg="modSp new del mod">
        <pc:chgData name="Lotte de Laat" userId="15de91df-583f-4d70-b778-ea26560819e4" providerId="ADAL" clId="{E943B728-2FD0-4A35-8B15-6156B639C40E}" dt="2023-11-30T07:48:54.265" v="206" actId="2696"/>
        <pc:sldMkLst>
          <pc:docMk/>
          <pc:sldMk cId="3898460125" sldId="280"/>
        </pc:sldMkLst>
        <pc:spChg chg="mod">
          <ac:chgData name="Lotte de Laat" userId="15de91df-583f-4d70-b778-ea26560819e4" providerId="ADAL" clId="{E943B728-2FD0-4A35-8B15-6156B639C40E}" dt="2023-11-29T15:21:25.476" v="205" actId="20577"/>
          <ac:spMkLst>
            <pc:docMk/>
            <pc:sldMk cId="3898460125" sldId="280"/>
            <ac:spMk id="2" creationId="{436B0BDC-DD92-13C6-5628-40B897A0F5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30-11-2023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rketresponse.nl/producten-diensten/bsr-leefstijl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persona schetst een duidelijk beeld van de doelgroep voor verschillende partijen: Alle werknemers binnen je bedrijf, maar ook bijvoorbeeld een marketingbureau of een andere belangrijke stakeholder. Hoe meer gegevens, hoe beter!</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9</a:t>
            </a:fld>
            <a:endParaRPr lang="nl-NL"/>
          </a:p>
        </p:txBody>
      </p:sp>
    </p:spTree>
    <p:extLst>
      <p:ext uri="{BB962C8B-B14F-4D97-AF65-F5344CB8AC3E}">
        <p14:creationId xmlns:p14="http://schemas.microsoft.com/office/powerpoint/2010/main" val="277643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a:t>
            </a:r>
            <a:r>
              <a:rPr lang="nl-NL" err="1"/>
              <a:t>moodboard</a:t>
            </a:r>
            <a:r>
              <a:rPr lang="nl-NL"/>
              <a:t> visualiseert de waarden en interesses van een persoon, deze is handig om te maken wanneer je bijvoorbeeld keuzes maakt in de vormgeving.</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11</a:t>
            </a:fld>
            <a:endParaRPr lang="nl-NL"/>
          </a:p>
        </p:txBody>
      </p:sp>
    </p:spTree>
    <p:extLst>
      <p:ext uri="{BB962C8B-B14F-4D97-AF65-F5344CB8AC3E}">
        <p14:creationId xmlns:p14="http://schemas.microsoft.com/office/powerpoint/2010/main" val="202764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a:solidFill>
                  <a:schemeClr val="tx1"/>
                </a:solidFill>
                <a:effectLst/>
                <a:latin typeface="+mn-lt"/>
                <a:ea typeface="+mn-ea"/>
                <a:cs typeface="+mn-cs"/>
              </a:rPr>
              <a:t>Een </a:t>
            </a:r>
            <a:r>
              <a:rPr lang="nl-NL" sz="1200" b="1" i="0" u="none" strike="noStrike" kern="1200">
                <a:solidFill>
                  <a:schemeClr val="tx1"/>
                </a:solidFill>
                <a:effectLst/>
                <a:latin typeface="+mn-lt"/>
                <a:ea typeface="+mn-ea"/>
                <a:cs typeface="+mn-cs"/>
              </a:rPr>
              <a:t>aanname</a:t>
            </a:r>
            <a:r>
              <a:rPr lang="nl-NL" sz="1200" b="0" i="0" u="none" strike="noStrike" kern="1200">
                <a:solidFill>
                  <a:schemeClr val="tx1"/>
                </a:solidFill>
                <a:effectLst/>
                <a:latin typeface="+mn-lt"/>
                <a:ea typeface="+mn-ea"/>
                <a:cs typeface="+mn-cs"/>
              </a:rPr>
              <a:t> kunnen we definiëren als het vaststellen van een situatie zonder dat je het kan bevestigen of het zich daadwerkelijk heeft voorgedaan. Voorbeeld; </a:t>
            </a:r>
            <a:r>
              <a:rPr lang="nl-NL" sz="1200" b="0" i="0" u="none" strike="noStrike" kern="1200" err="1">
                <a:solidFill>
                  <a:schemeClr val="tx1"/>
                </a:solidFill>
                <a:effectLst/>
                <a:latin typeface="+mn-lt"/>
                <a:ea typeface="+mn-ea"/>
                <a:cs typeface="+mn-cs"/>
              </a:rPr>
              <a:t>Legally</a:t>
            </a:r>
            <a:r>
              <a:rPr lang="nl-NL" sz="1200" b="0" i="0" u="none" strike="noStrike" kern="1200">
                <a:solidFill>
                  <a:schemeClr val="tx1"/>
                </a:solidFill>
                <a:effectLst/>
                <a:latin typeface="+mn-lt"/>
                <a:ea typeface="+mn-ea"/>
                <a:cs typeface="+mn-cs"/>
              </a:rPr>
              <a:t> blonde</a:t>
            </a:r>
            <a:r>
              <a:rPr lang="nl-NL" sz="1200" b="0" i="0" u="none" strike="noStrike" kern="1200">
                <a:solidFill>
                  <a:schemeClr val="tx1"/>
                </a:solidFill>
                <a:effectLst/>
                <a:latin typeface="+mn-lt"/>
                <a:ea typeface="+mn-ea"/>
                <a:cs typeface="+mn-cs"/>
                <a:sym typeface="Wingdings" pitchFamily="2" charset="2"/>
              </a:rPr>
              <a:t> Misschien lijkt ze een ‘dom blondje’, maar ze is een advocaat. Aannames kunnen soms waar zijn, vandaar dat je deze noteert voordat je aan je onderzoek begint. Op deze manier kun je de aannames effectief valideren.</a:t>
            </a:r>
            <a:endParaRPr lang="nl-NL"/>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13</a:t>
            </a:fld>
            <a:endParaRPr lang="nl-NL"/>
          </a:p>
        </p:txBody>
      </p:sp>
    </p:spTree>
    <p:extLst>
      <p:ext uri="{BB962C8B-B14F-4D97-AF65-F5344CB8AC3E}">
        <p14:creationId xmlns:p14="http://schemas.microsoft.com/office/powerpoint/2010/main" val="25657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https://leefstijlvinder.nl/het-bsr-model/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hlinkClick r:id="rId3"/>
              </a:rPr>
              <a:t>https://marketresponse.nl/producten-diensten/bsr-leefstijlen/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Uiteindelijk kun je de doelgroep segmenteren in verschillende mentaliteiten, deze uitten zich in 4 profielen. Het is belangrijk om de doelgroep op basis van waarden in te delen. Op die manier kun je rekening houden met de waarden en inspelen met je product of dienst. Klanten willen zich kunnen </a:t>
            </a:r>
            <a:r>
              <a:rPr lang="nl-NL" sz="1200" dirty="0" err="1"/>
              <a:t>identififceren</a:t>
            </a:r>
            <a:r>
              <a:rPr lang="nl-NL" sz="1200" dirty="0"/>
              <a:t> en zoeken tegenwoordig steeds meer betekenis in de producten of diensten die ze aanschaffen.</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16</a:t>
            </a:fld>
            <a:endParaRPr lang="nl-NL"/>
          </a:p>
        </p:txBody>
      </p:sp>
    </p:spTree>
    <p:extLst>
      <p:ext uri="{BB962C8B-B14F-4D97-AF65-F5344CB8AC3E}">
        <p14:creationId xmlns:p14="http://schemas.microsoft.com/office/powerpoint/2010/main" val="796126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PJ5sv-yYiV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XwQu-uXfw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Doelgroep onderzoek</a:t>
            </a:r>
            <a:endParaRPr lang="nl-NL" sz="440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a:solidFill>
                  <a:schemeClr val="bg2">
                    <a:lumMod val="75000"/>
                  </a:schemeClr>
                </a:solidFill>
                <a:latin typeface="Arial" panose="020B0604020202020204" pitchFamily="34" charset="0"/>
                <a:cs typeface="Arial" panose="020B0604020202020204" pitchFamily="34" charset="0"/>
              </a:rPr>
              <a:t> Missie en visie</a:t>
            </a:r>
          </a:p>
          <a:p>
            <a:pPr>
              <a:buFont typeface="Wingdings" panose="05000000000000000000" pitchFamily="2" charset="2"/>
              <a:buChar char="q"/>
            </a:pPr>
            <a:r>
              <a:rPr lang="nl-NL" sz="1200">
                <a:solidFill>
                  <a:schemeClr val="bg1">
                    <a:lumMod val="65000"/>
                  </a:schemeClr>
                </a:solidFill>
                <a:latin typeface="Arial"/>
                <a:cs typeface="Arial"/>
              </a:rPr>
              <a:t> Nieuwe economie</a:t>
            </a:r>
          </a:p>
          <a:p>
            <a:pPr>
              <a:buFont typeface="Wingdings" pitchFamily="2" charset="2"/>
              <a:buChar char="ü"/>
            </a:pPr>
            <a:r>
              <a:rPr lang="nl-NL" sz="1200">
                <a:solidFill>
                  <a:srgbClr val="000644"/>
                </a:solidFill>
                <a:latin typeface="Arial" panose="020B0604020202020204" pitchFamily="34" charset="0"/>
                <a:cs typeface="Arial" panose="020B0604020202020204" pitchFamily="34" charset="0"/>
              </a:rPr>
              <a:t> </a:t>
            </a:r>
            <a:r>
              <a:rPr lang="nl-NL" sz="1200" err="1">
                <a:solidFill>
                  <a:srgbClr val="000644"/>
                </a:solidFill>
                <a:latin typeface="Arial" panose="020B0604020202020204" pitchFamily="34" charset="0"/>
                <a:cs typeface="Arial" panose="020B0604020202020204" pitchFamily="34" charset="0"/>
              </a:rPr>
              <a:t>Qredits</a:t>
            </a:r>
            <a:endParaRPr lang="nl-NL" sz="1200">
              <a:solidFill>
                <a:srgbClr val="000644"/>
              </a:solidFill>
              <a:latin typeface="Arial" panose="020B0604020202020204" pitchFamily="34" charset="0"/>
              <a:cs typeface="Arial" panose="020B0604020202020204" pitchFamily="34" charset="0"/>
            </a:endParaRPr>
          </a:p>
          <a:p>
            <a:pPr>
              <a:buFont typeface="Wingdings" pitchFamily="2" charset="2"/>
              <a:buChar char="ü"/>
            </a:pPr>
            <a:r>
              <a:rPr lang="nl-NL" sz="1200">
                <a:solidFill>
                  <a:srgbClr val="000644"/>
                </a:solidFill>
                <a:latin typeface="Arial" panose="020B0604020202020204" pitchFamily="34" charset="0"/>
                <a:cs typeface="Arial" panose="020B0604020202020204" pitchFamily="34" charset="0"/>
              </a:rPr>
              <a:t> Business Model Canvas</a:t>
            </a:r>
          </a:p>
          <a:p>
            <a:pPr>
              <a:buFont typeface="Wingdings" panose="05000000000000000000" pitchFamily="2" charset="2"/>
              <a:buChar char="q"/>
            </a:pPr>
            <a:r>
              <a:rPr lang="nl-NL" sz="1200">
                <a:solidFill>
                  <a:schemeClr val="bg1">
                    <a:lumMod val="65000"/>
                  </a:schemeClr>
                </a:solidFill>
                <a:latin typeface="Arial" panose="020B0604020202020204" pitchFamily="34" charset="0"/>
                <a:cs typeface="Arial" panose="020B0604020202020204" pitchFamily="34" charset="0"/>
              </a:rPr>
              <a:t> Financieel management</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9015"/>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Externe analyse</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Diepte-interviews</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Doelgroeponderzoek</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Persona</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Aannames</a:t>
            </a:r>
          </a:p>
          <a:p>
            <a:pPr>
              <a:buFont typeface="Wingdings" panose="05000000000000000000" pitchFamily="2" charset="2"/>
              <a:buChar char="ü"/>
            </a:pPr>
            <a:endParaRPr lang="nl-NL" sz="180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56088920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a:solidFill>
                            <a:schemeClr val="bg2">
                              <a:lumMod val="90000"/>
                            </a:schemeClr>
                          </a:solidFill>
                          <a:latin typeface="+mn-lt"/>
                          <a:ea typeface="+mn-ea"/>
                          <a:cs typeface="+mn-cs"/>
                        </a:rPr>
                        <a:t>Week 2</a:t>
                      </a:r>
                    </a:p>
                  </a:txBody>
                  <a:tcPr anchor="ctr"/>
                </a:tc>
                <a:tc>
                  <a:txBody>
                    <a:bodyPr/>
                    <a:lstStyle/>
                    <a:p>
                      <a:pPr algn="ctr"/>
                      <a:r>
                        <a:rPr lang="nl-NL" sz="1200" b="1" kern="1200">
                          <a:solidFill>
                            <a:srgbClr val="000644"/>
                          </a:solidFill>
                        </a:rPr>
                        <a:t>Week 3</a:t>
                      </a:r>
                      <a:endParaRPr lang="nl-NL" sz="1200" b="1" kern="1200">
                        <a:solidFill>
                          <a:srgbClr val="000644"/>
                        </a:solidFill>
                        <a:latin typeface="+mn-lt"/>
                        <a:ea typeface="+mn-ea"/>
                        <a:cs typeface="+mn-cs"/>
                      </a:endParaRP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Ondernemersverslag</a:t>
            </a:r>
          </a:p>
          <a:p>
            <a:pPr>
              <a:buFont typeface="Wingdings" panose="05000000000000000000" pitchFamily="2" charset="2"/>
              <a:buChar char="q"/>
            </a:pPr>
            <a:r>
              <a:rPr lang="nl-NL" sz="1200">
                <a:solidFill>
                  <a:schemeClr val="bg1">
                    <a:lumMod val="65000"/>
                  </a:schemeClr>
                </a:solidFill>
                <a:latin typeface="Arial" panose="020B0604020202020204" pitchFamily="34" charset="0"/>
                <a:cs typeface="Arial" panose="020B0604020202020204" pitchFamily="34" charset="0"/>
              </a:rPr>
              <a:t> Podcast</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EEABC-B4AD-C640-91AF-9C45901AB1F5}"/>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53DE65B4-BB49-9E4C-86AF-92D6DE753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540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07027-6E90-3D45-B1B4-A64BD8F2CF46}"/>
              </a:ext>
            </a:extLst>
          </p:cNvPr>
          <p:cNvSpPr>
            <a:spLocks noGrp="1"/>
          </p:cNvSpPr>
          <p:nvPr>
            <p:ph type="title"/>
          </p:nvPr>
        </p:nvSpPr>
        <p:spPr/>
        <p:txBody>
          <a:bodyPr/>
          <a:lstStyle/>
          <a:p>
            <a:endParaRPr lang="nl-NL"/>
          </a:p>
        </p:txBody>
      </p:sp>
      <p:pic>
        <p:nvPicPr>
          <p:cNvPr id="4" name="Afbeelding 3" descr="Afbeelding met tekst, verschillend, diverse, items&#10;&#10;Automatisch gegenereerde beschrijving">
            <a:extLst>
              <a:ext uri="{FF2B5EF4-FFF2-40B4-BE49-F238E27FC236}">
                <a16:creationId xmlns:a16="http://schemas.microsoft.com/office/drawing/2014/main" id="{28D12DE9-5610-3342-97C1-B8CD8BC1B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152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F4E9E5CD-3D98-416C-90FA-C7FFC17E3D5D}"/>
              </a:ext>
            </a:extLst>
          </p:cNvPr>
          <p:cNvGrpSpPr/>
          <p:nvPr/>
        </p:nvGrpSpPr>
        <p:grpSpPr>
          <a:xfrm>
            <a:off x="1219200" y="1376482"/>
            <a:ext cx="9753600" cy="3733800"/>
            <a:chOff x="1219200" y="1376482"/>
            <a:chExt cx="9753600" cy="3733800"/>
          </a:xfrm>
        </p:grpSpPr>
        <p:grpSp>
          <p:nvGrpSpPr>
            <p:cNvPr id="8" name="Groep 7">
              <a:extLst>
                <a:ext uri="{FF2B5EF4-FFF2-40B4-BE49-F238E27FC236}">
                  <a16:creationId xmlns:a16="http://schemas.microsoft.com/office/drawing/2014/main" id="{C5A20F76-7DF8-4F81-8ABF-90C4BF7251C7}"/>
                </a:ext>
              </a:extLst>
            </p:cNvPr>
            <p:cNvGrpSpPr/>
            <p:nvPr/>
          </p:nvGrpSpPr>
          <p:grpSpPr>
            <a:xfrm>
              <a:off x="1219200" y="1376482"/>
              <a:ext cx="9753600" cy="3733800"/>
              <a:chOff x="1219200" y="1825625"/>
              <a:chExt cx="9753600" cy="3733800"/>
            </a:xfrm>
          </p:grpSpPr>
          <p:pic>
            <p:nvPicPr>
              <p:cNvPr id="3" name="Picture 2" descr="Afbeeldingsresultaat voor adoptiecurve">
                <a:extLst>
                  <a:ext uri="{FF2B5EF4-FFF2-40B4-BE49-F238E27FC236}">
                    <a16:creationId xmlns:a16="http://schemas.microsoft.com/office/drawing/2014/main" id="{F4D7E151-0484-47F9-9BC5-39B93685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5625"/>
                <a:ext cx="9753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5CAC0A3D-FAB6-431F-AD61-D3585C1A3B2A}"/>
                  </a:ext>
                </a:extLst>
              </p:cNvPr>
              <p:cNvSpPr/>
              <p:nvPr/>
            </p:nvSpPr>
            <p:spPr>
              <a:xfrm>
                <a:off x="2366682" y="3254188"/>
                <a:ext cx="1389530" cy="663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Rechthoek 9">
              <a:extLst>
                <a:ext uri="{FF2B5EF4-FFF2-40B4-BE49-F238E27FC236}">
                  <a16:creationId xmlns:a16="http://schemas.microsoft.com/office/drawing/2014/main" id="{96722BFA-5B47-4879-9AED-1EB9F65A0593}"/>
                </a:ext>
              </a:extLst>
            </p:cNvPr>
            <p:cNvSpPr/>
            <p:nvPr/>
          </p:nvSpPr>
          <p:spPr>
            <a:xfrm>
              <a:off x="1219200" y="4850758"/>
              <a:ext cx="1497106" cy="186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4DDF78F0-5F83-9E4A-B87A-D1D2B8CE4C6A}"/>
              </a:ext>
            </a:extLst>
          </p:cNvPr>
          <p:cNvSpPr>
            <a:spLocks noGrp="1"/>
          </p:cNvSpPr>
          <p:nvPr>
            <p:ph type="title"/>
          </p:nvPr>
        </p:nvSpPr>
        <p:spPr/>
        <p:txBody>
          <a:bodyPr>
            <a:normAutofit/>
          </a:bodyPr>
          <a:lstStyle/>
          <a:p>
            <a:r>
              <a:rPr lang="nl-NL" b="1" dirty="0">
                <a:solidFill>
                  <a:srgbClr val="0070C0"/>
                </a:solidFill>
                <a:latin typeface="Arial" panose="020B0604020202020204" pitchFamily="34" charset="0"/>
                <a:cs typeface="Arial" panose="020B0604020202020204" pitchFamily="34" charset="0"/>
              </a:rPr>
              <a:t>Adoptiecurve</a:t>
            </a:r>
          </a:p>
        </p:txBody>
      </p:sp>
      <p:sp>
        <p:nvSpPr>
          <p:cNvPr id="5" name="Tekstvak 4">
            <a:extLst>
              <a:ext uri="{FF2B5EF4-FFF2-40B4-BE49-F238E27FC236}">
                <a16:creationId xmlns:a16="http://schemas.microsoft.com/office/drawing/2014/main" id="{F6377D0C-13D8-4737-9C69-D61BA180087C}"/>
              </a:ext>
            </a:extLst>
          </p:cNvPr>
          <p:cNvSpPr txBox="1"/>
          <p:nvPr/>
        </p:nvSpPr>
        <p:spPr>
          <a:xfrm>
            <a:off x="1313330" y="5476636"/>
            <a:ext cx="3074894" cy="1200329"/>
          </a:xfrm>
          <a:prstGeom prst="rect">
            <a:avLst/>
          </a:prstGeom>
          <a:noFill/>
        </p:spPr>
        <p:txBody>
          <a:bodyPr wrap="square" rtlCol="0">
            <a:spAutoFit/>
          </a:bodyPr>
          <a:lstStyle/>
          <a:p>
            <a:pPr algn="ctr"/>
            <a:r>
              <a:rPr lang="nl-NL" dirty="0"/>
              <a:t>Risiconemers</a:t>
            </a:r>
          </a:p>
          <a:p>
            <a:pPr algn="ctr"/>
            <a:r>
              <a:rPr lang="nl-NL" dirty="0"/>
              <a:t>Nieuwe uitdaging</a:t>
            </a:r>
          </a:p>
          <a:p>
            <a:pPr algn="ctr"/>
            <a:r>
              <a:rPr lang="nl-NL" dirty="0"/>
              <a:t>Trendsetters / trendvolgers</a:t>
            </a:r>
          </a:p>
          <a:p>
            <a:pPr algn="ctr"/>
            <a:endParaRPr lang="nl-NL" dirty="0"/>
          </a:p>
        </p:txBody>
      </p:sp>
      <p:pic>
        <p:nvPicPr>
          <p:cNvPr id="16" name="Picture 2" descr="Afbeeldingsresultaat voor adoptiecurve">
            <a:extLst>
              <a:ext uri="{FF2B5EF4-FFF2-40B4-BE49-F238E27FC236}">
                <a16:creationId xmlns:a16="http://schemas.microsoft.com/office/drawing/2014/main" id="{848AE431-2B84-4208-A423-983B61B27569}"/>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2353"/>
          <a:stretch/>
        </p:blipFill>
        <p:spPr bwMode="auto">
          <a:xfrm>
            <a:off x="4374776" y="1376482"/>
            <a:ext cx="659802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adoptiecurve">
            <a:extLst>
              <a:ext uri="{FF2B5EF4-FFF2-40B4-BE49-F238E27FC236}">
                <a16:creationId xmlns:a16="http://schemas.microsoft.com/office/drawing/2014/main" id="{BEAEF69E-CF10-41B7-B55E-0BF62F061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60" t="42581" r="73437" b="44453"/>
          <a:stretch/>
        </p:blipFill>
        <p:spPr bwMode="auto">
          <a:xfrm>
            <a:off x="2850777" y="4850758"/>
            <a:ext cx="1326776" cy="4840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adoptiecurve">
            <a:extLst>
              <a:ext uri="{FF2B5EF4-FFF2-40B4-BE49-F238E27FC236}">
                <a16:creationId xmlns:a16="http://schemas.microsoft.com/office/drawing/2014/main" id="{4A31633B-EFE3-408C-B0D2-A839B1ED6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42" r="84651"/>
          <a:stretch/>
        </p:blipFill>
        <p:spPr bwMode="auto">
          <a:xfrm>
            <a:off x="1219200" y="4944233"/>
            <a:ext cx="1497106" cy="29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a:xfrm>
            <a:off x="1483120" y="359760"/>
            <a:ext cx="10515600" cy="1325563"/>
          </a:xfrm>
        </p:spPr>
        <p:txBody>
          <a:bodyPr/>
          <a:lstStyle/>
          <a:p>
            <a:r>
              <a:rPr lang="nl-NL" b="1">
                <a:solidFill>
                  <a:srgbClr val="B8A1FF"/>
                </a:solidFill>
                <a:latin typeface="Arial" panose="020B0604020202020204" pitchFamily="34" charset="0"/>
                <a:cs typeface="Arial" panose="020B0604020202020204" pitchFamily="34" charset="0"/>
              </a:rPr>
              <a:t>Aannames! </a:t>
            </a:r>
            <a:endParaRPr lang="nl-NL" b="1">
              <a:solidFill>
                <a:srgbClr val="B8A1FF"/>
              </a:solidFill>
            </a:endParaRPr>
          </a:p>
        </p:txBody>
      </p:sp>
      <p:pic>
        <p:nvPicPr>
          <p:cNvPr id="5" name="Afbeelding 4" descr="Afbeelding met persoon, binnen&#10;&#10;Automatisch gegenereerde beschrijving">
            <a:extLst>
              <a:ext uri="{FF2B5EF4-FFF2-40B4-BE49-F238E27FC236}">
                <a16:creationId xmlns:a16="http://schemas.microsoft.com/office/drawing/2014/main" id="{9261E568-DF85-0644-97FF-9BEACC82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120" y="1469040"/>
            <a:ext cx="8139345" cy="4584894"/>
          </a:xfrm>
          <a:prstGeom prst="rect">
            <a:avLst/>
          </a:prstGeom>
        </p:spPr>
      </p:pic>
    </p:spTree>
    <p:extLst>
      <p:ext uri="{BB962C8B-B14F-4D97-AF65-F5344CB8AC3E}">
        <p14:creationId xmlns:p14="http://schemas.microsoft.com/office/powerpoint/2010/main" val="359937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p:txBody>
          <a:bodyPr/>
          <a:lstStyle/>
          <a:p>
            <a:r>
              <a:rPr lang="nl-NL" b="1">
                <a:solidFill>
                  <a:srgbClr val="B8A1FF"/>
                </a:solidFill>
                <a:latin typeface="Arial" panose="020B0604020202020204" pitchFamily="34" charset="0"/>
                <a:cs typeface="Arial" panose="020B0604020202020204" pitchFamily="34" charset="0"/>
              </a:rPr>
              <a:t>Opdracht &amp; Stappenplan </a:t>
            </a:r>
            <a:endParaRPr lang="nl-NL" b="1">
              <a:solidFill>
                <a:srgbClr val="B8A1FF"/>
              </a:solidFill>
            </a:endParaRPr>
          </a:p>
        </p:txBody>
      </p:sp>
      <p:sp>
        <p:nvSpPr>
          <p:cNvPr id="3" name="Tekstvak 2">
            <a:extLst>
              <a:ext uri="{FF2B5EF4-FFF2-40B4-BE49-F238E27FC236}">
                <a16:creationId xmlns:a16="http://schemas.microsoft.com/office/drawing/2014/main" id="{27022589-64B5-4F4A-8111-D2D9E785B26E}"/>
              </a:ext>
            </a:extLst>
          </p:cNvPr>
          <p:cNvSpPr txBox="1"/>
          <p:nvPr/>
        </p:nvSpPr>
        <p:spPr>
          <a:xfrm>
            <a:off x="947400" y="1690688"/>
            <a:ext cx="10704121" cy="9233297"/>
          </a:xfrm>
          <a:prstGeom prst="rect">
            <a:avLst/>
          </a:prstGeom>
          <a:noFill/>
        </p:spPr>
        <p:txBody>
          <a:bodyPr wrap="square" rtlCol="0">
            <a:spAutoFit/>
          </a:bodyPr>
          <a:lstStyle/>
          <a:p>
            <a:r>
              <a:rPr lang="nl-NL" dirty="0"/>
              <a:t>Je gaat een </a:t>
            </a:r>
            <a:r>
              <a:rPr lang="nl-NL" b="1" dirty="0">
                <a:solidFill>
                  <a:srgbClr val="B8A1FF"/>
                </a:solidFill>
              </a:rPr>
              <a:t>persona</a:t>
            </a:r>
            <a:r>
              <a:rPr lang="nl-NL" dirty="0"/>
              <a:t> ontwikkelen.</a:t>
            </a:r>
          </a:p>
          <a:p>
            <a:pPr marL="342900" indent="-342900">
              <a:buFont typeface="+mj-lt"/>
              <a:buAutoNum type="arabicPeriod"/>
            </a:pPr>
            <a:endParaRPr lang="nl-NL" dirty="0"/>
          </a:p>
          <a:p>
            <a:pPr marL="342900" indent="-342900">
              <a:buFont typeface="+mj-lt"/>
              <a:buAutoNum type="arabicPeriod"/>
            </a:pPr>
            <a:r>
              <a:rPr lang="nl-NL" dirty="0"/>
              <a:t>Schrijf je aannames over de doelgroep onder elkaar op. </a:t>
            </a:r>
          </a:p>
          <a:p>
            <a:pPr marL="342900" indent="-342900">
              <a:buFont typeface="+mj-lt"/>
              <a:buAutoNum type="arabicPeriod"/>
            </a:pPr>
            <a:endParaRPr lang="nl-NL" dirty="0"/>
          </a:p>
          <a:p>
            <a:pPr marL="342900" indent="-342900">
              <a:buFont typeface="+mj-lt"/>
              <a:buAutoNum type="arabicPeriod"/>
            </a:pPr>
            <a:r>
              <a:rPr lang="nl-NL" dirty="0"/>
              <a:t>Maak een persona van de doelgroep zoals in de eerder aangegeven voorbeelden. (op basis van aannames)</a:t>
            </a:r>
          </a:p>
          <a:p>
            <a:pPr marL="342900" indent="-342900">
              <a:buFont typeface="+mj-lt"/>
              <a:buAutoNum type="arabicPeriod"/>
            </a:pPr>
            <a:endParaRPr lang="nl-NL" i="1" dirty="0"/>
          </a:p>
          <a:p>
            <a:pPr marL="342900" indent="-342900">
              <a:buFont typeface="+mj-lt"/>
              <a:buAutoNum type="arabicPeriod"/>
            </a:pPr>
            <a:r>
              <a:rPr lang="nl-NL" dirty="0"/>
              <a:t>Maak een moodboard van de doelgroep (op basis van aannames &amp; persona)</a:t>
            </a:r>
          </a:p>
          <a:p>
            <a:pPr marL="342900" indent="-342900">
              <a:buFont typeface="+mj-lt"/>
              <a:buAutoNum type="arabicPeriod"/>
            </a:pPr>
            <a:endParaRPr lang="nl-NL" dirty="0"/>
          </a:p>
          <a:p>
            <a:pPr marL="342900" indent="-342900">
              <a:buFont typeface="+mj-lt"/>
              <a:buAutoNum type="arabicPeriod"/>
            </a:pPr>
            <a:r>
              <a:rPr lang="nl-NL" dirty="0"/>
              <a:t>Je ziet nu je aannames voor je in de persona. Deze ga je (later) valideren aan de hand van een diepte-interview.</a:t>
            </a:r>
            <a:br>
              <a:rPr lang="nl-NL" dirty="0"/>
            </a:br>
            <a:endParaRPr lang="nl-NL" dirty="0"/>
          </a:p>
          <a:p>
            <a:pPr marL="342900" indent="-342900">
              <a:buFont typeface="+mj-lt"/>
              <a:buAutoNum type="arabicPeriod"/>
            </a:pPr>
            <a:r>
              <a:rPr lang="nl-NL" dirty="0"/>
              <a:t>Presenteer je persona en moodboard aan de groep. </a:t>
            </a: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sym typeface="Wingdings" pitchFamily="2" charset="2"/>
            </a:endParaRPr>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285750" indent="-285750">
              <a:buFont typeface="Arial" panose="020B0604020202020204" pitchFamily="34" charset="0"/>
              <a:buChar char="•"/>
            </a:pPr>
            <a:endParaRPr lang="nl-NL" dirty="0"/>
          </a:p>
          <a:p>
            <a:pPr marL="342900" indent="-342900">
              <a:buFont typeface="+mj-lt"/>
              <a:buAutoNum type="arabicPeriod"/>
            </a:pPr>
            <a:endParaRPr lang="nl-NL" dirty="0"/>
          </a:p>
        </p:txBody>
      </p:sp>
    </p:spTree>
    <p:extLst>
      <p:ext uri="{BB962C8B-B14F-4D97-AF65-F5344CB8AC3E}">
        <p14:creationId xmlns:p14="http://schemas.microsoft.com/office/powerpoint/2010/main" val="293975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D1CAA-F085-0F58-0D5C-A3BBC2DF3E60}"/>
              </a:ext>
            </a:extLst>
          </p:cNvPr>
          <p:cNvSpPr>
            <a:spLocks noGrp="1"/>
          </p:cNvSpPr>
          <p:nvPr>
            <p:ph type="title"/>
          </p:nvPr>
        </p:nvSpPr>
        <p:spPr/>
        <p:txBody>
          <a:bodyPr/>
          <a:lstStyle/>
          <a:p>
            <a:r>
              <a:rPr lang="nl-NL" b="1" dirty="0">
                <a:solidFill>
                  <a:srgbClr val="7030A0"/>
                </a:solidFill>
              </a:rPr>
              <a:t>Introductie: BSR model </a:t>
            </a:r>
          </a:p>
        </p:txBody>
      </p:sp>
      <p:sp>
        <p:nvSpPr>
          <p:cNvPr id="4" name="Tekstvak 3">
            <a:extLst>
              <a:ext uri="{FF2B5EF4-FFF2-40B4-BE49-F238E27FC236}">
                <a16:creationId xmlns:a16="http://schemas.microsoft.com/office/drawing/2014/main" id="{DB83B6DF-9FB8-83C4-A757-D1303435FE82}"/>
              </a:ext>
            </a:extLst>
          </p:cNvPr>
          <p:cNvSpPr txBox="1"/>
          <p:nvPr/>
        </p:nvSpPr>
        <p:spPr>
          <a:xfrm>
            <a:off x="1828800" y="2431534"/>
            <a:ext cx="6096000" cy="369332"/>
          </a:xfrm>
          <a:prstGeom prst="rect">
            <a:avLst/>
          </a:prstGeom>
          <a:noFill/>
        </p:spPr>
        <p:txBody>
          <a:bodyPr wrap="square">
            <a:spAutoFit/>
          </a:bodyPr>
          <a:lstStyle/>
          <a:p>
            <a:r>
              <a:rPr lang="nl-NL" dirty="0">
                <a:hlinkClick r:id="rId2"/>
              </a:rPr>
              <a:t>https://www.youtube.com/watch?v=PJ5sv-yYiVo</a:t>
            </a:r>
            <a:endParaRPr lang="nl-NL" dirty="0"/>
          </a:p>
        </p:txBody>
      </p:sp>
    </p:spTree>
    <p:extLst>
      <p:ext uri="{BB962C8B-B14F-4D97-AF65-F5344CB8AC3E}">
        <p14:creationId xmlns:p14="http://schemas.microsoft.com/office/powerpoint/2010/main" val="24140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1676400" y="2766218"/>
            <a:ext cx="10515600" cy="1325563"/>
          </a:xfrm>
        </p:spPr>
        <p:txBody>
          <a:bodyPr>
            <a:normAutofit/>
          </a:bodyPr>
          <a:lstStyle/>
          <a:p>
            <a:pPr algn="r"/>
            <a:r>
              <a:rPr lang="nl-NL" sz="3200" b="1">
                <a:solidFill>
                  <a:srgbClr val="B8A1FF"/>
                </a:solidFill>
                <a:latin typeface="Arial" panose="020B0604020202020204" pitchFamily="34" charset="0"/>
                <a:cs typeface="Arial" panose="020B0604020202020204" pitchFamily="34" charset="0"/>
              </a:rPr>
              <a:t>Doelgroep mentaliteit </a:t>
            </a:r>
            <a:br>
              <a:rPr lang="nl-NL" sz="3200" b="1">
                <a:solidFill>
                  <a:srgbClr val="B8A1FF"/>
                </a:solidFill>
                <a:latin typeface="Arial" panose="020B0604020202020204" pitchFamily="34" charset="0"/>
                <a:cs typeface="Arial" panose="020B0604020202020204" pitchFamily="34" charset="0"/>
              </a:rPr>
            </a:br>
            <a:r>
              <a:rPr lang="nl-NL" sz="3200" b="1">
                <a:solidFill>
                  <a:srgbClr val="B8A1FF"/>
                </a:solidFill>
                <a:latin typeface="Arial" panose="020B0604020202020204" pitchFamily="34" charset="0"/>
                <a:cs typeface="Arial" panose="020B0604020202020204" pitchFamily="34" charset="0"/>
              </a:rPr>
              <a:t>indelen: BSR-model</a:t>
            </a:r>
            <a:endParaRPr lang="nl-NL" sz="3200"/>
          </a:p>
        </p:txBody>
      </p:sp>
      <p:sp>
        <p:nvSpPr>
          <p:cNvPr id="4" name="Tekstvak 3">
            <a:extLst>
              <a:ext uri="{FF2B5EF4-FFF2-40B4-BE49-F238E27FC236}">
                <a16:creationId xmlns:a16="http://schemas.microsoft.com/office/drawing/2014/main" id="{F27C6DFF-033A-B647-9376-1EF830466272}"/>
              </a:ext>
            </a:extLst>
          </p:cNvPr>
          <p:cNvSpPr txBox="1"/>
          <p:nvPr/>
        </p:nvSpPr>
        <p:spPr>
          <a:xfrm>
            <a:off x="1148316" y="1605517"/>
            <a:ext cx="184731" cy="1477328"/>
          </a:xfrm>
          <a:prstGeom prst="rect">
            <a:avLst/>
          </a:prstGeom>
          <a:noFill/>
        </p:spPr>
        <p:txBody>
          <a:bodyPr wrap="none" rtlCol="0">
            <a:spAutoFit/>
          </a:bodyPr>
          <a:lstStyle/>
          <a:p>
            <a:endParaRPr lang="nl-NL"/>
          </a:p>
          <a:p>
            <a:endParaRPr lang="nl-NL"/>
          </a:p>
          <a:p>
            <a:endParaRPr lang="nl-NL"/>
          </a:p>
          <a:p>
            <a:endParaRPr lang="nl-NL"/>
          </a:p>
          <a:p>
            <a:endParaRPr lang="nl-NL"/>
          </a:p>
        </p:txBody>
      </p:sp>
      <p:pic>
        <p:nvPicPr>
          <p:cNvPr id="5" name="Afbeelding 4">
            <a:extLst>
              <a:ext uri="{FF2B5EF4-FFF2-40B4-BE49-F238E27FC236}">
                <a16:creationId xmlns:a16="http://schemas.microsoft.com/office/drawing/2014/main" id="{03610ED9-056A-D44B-9AAE-7854C8073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 y="0"/>
            <a:ext cx="7752960" cy="6858000"/>
          </a:xfrm>
          <a:prstGeom prst="rect">
            <a:avLst/>
          </a:prstGeom>
        </p:spPr>
      </p:pic>
      <p:sp>
        <p:nvSpPr>
          <p:cNvPr id="6" name="Tekstvak 5">
            <a:extLst>
              <a:ext uri="{FF2B5EF4-FFF2-40B4-BE49-F238E27FC236}">
                <a16:creationId xmlns:a16="http://schemas.microsoft.com/office/drawing/2014/main" id="{ECF93954-145B-7E43-B9CD-2C7AB25CCAC0}"/>
              </a:ext>
            </a:extLst>
          </p:cNvPr>
          <p:cNvSpPr txBox="1"/>
          <p:nvPr/>
        </p:nvSpPr>
        <p:spPr>
          <a:xfrm>
            <a:off x="7898005" y="3907115"/>
            <a:ext cx="2960490" cy="923330"/>
          </a:xfrm>
          <a:prstGeom prst="rect">
            <a:avLst/>
          </a:prstGeom>
          <a:noFill/>
        </p:spPr>
        <p:txBody>
          <a:bodyPr wrap="none" rtlCol="0">
            <a:spAutoFit/>
          </a:bodyPr>
          <a:lstStyle/>
          <a:p>
            <a:pPr marL="285750" indent="-285750">
              <a:buFont typeface="Wingdings" pitchFamily="2" charset="2"/>
              <a:buChar char="Ø"/>
            </a:pPr>
            <a:r>
              <a:rPr lang="nl-NL">
                <a:solidFill>
                  <a:srgbClr val="000644"/>
                </a:solidFill>
              </a:rPr>
              <a:t>Wat kun je ermee?</a:t>
            </a:r>
          </a:p>
          <a:p>
            <a:pPr marL="285750" indent="-285750">
              <a:buFont typeface="Wingdings" pitchFamily="2" charset="2"/>
              <a:buChar char="Ø"/>
            </a:pPr>
            <a:r>
              <a:rPr lang="nl-NL">
                <a:solidFill>
                  <a:srgbClr val="000644"/>
                </a:solidFill>
              </a:rPr>
              <a:t>Waarden koppelen bedrijf.</a:t>
            </a:r>
          </a:p>
          <a:p>
            <a:pPr marL="285750" indent="-285750">
              <a:buFont typeface="Wingdings" pitchFamily="2" charset="2"/>
              <a:buChar char="Ø"/>
            </a:pPr>
            <a:endParaRPr lang="nl-NL">
              <a:solidFill>
                <a:srgbClr val="000644"/>
              </a:solidFill>
            </a:endParaRPr>
          </a:p>
        </p:txBody>
      </p:sp>
    </p:spTree>
    <p:extLst>
      <p:ext uri="{BB962C8B-B14F-4D97-AF65-F5344CB8AC3E}">
        <p14:creationId xmlns:p14="http://schemas.microsoft.com/office/powerpoint/2010/main" val="255753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57EF5C-3390-6C5C-CCCC-067603BE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58" y="1011754"/>
            <a:ext cx="8968854" cy="504171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1CA9F28-6FAB-F124-397D-550DB7EAC987}"/>
              </a:ext>
            </a:extLst>
          </p:cNvPr>
          <p:cNvSpPr txBox="1"/>
          <p:nvPr/>
        </p:nvSpPr>
        <p:spPr>
          <a:xfrm>
            <a:off x="878958" y="361507"/>
            <a:ext cx="3749749" cy="369332"/>
          </a:xfrm>
          <a:prstGeom prst="rect">
            <a:avLst/>
          </a:prstGeom>
          <a:noFill/>
        </p:spPr>
        <p:txBody>
          <a:bodyPr wrap="square" rtlCol="0">
            <a:spAutoFit/>
          </a:bodyPr>
          <a:lstStyle/>
          <a:p>
            <a:r>
              <a:rPr lang="nl-NL" b="1" dirty="0">
                <a:solidFill>
                  <a:srgbClr val="7030A0"/>
                </a:solidFill>
              </a:rPr>
              <a:t>BSR model en leefstijlvinder </a:t>
            </a:r>
          </a:p>
        </p:txBody>
      </p:sp>
    </p:spTree>
    <p:extLst>
      <p:ext uri="{BB962C8B-B14F-4D97-AF65-F5344CB8AC3E}">
        <p14:creationId xmlns:p14="http://schemas.microsoft.com/office/powerpoint/2010/main" val="11196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71080-A583-2E4E-870C-895575633696}"/>
              </a:ext>
            </a:extLst>
          </p:cNvPr>
          <p:cNvSpPr>
            <a:spLocks noGrp="1"/>
          </p:cNvSpPr>
          <p:nvPr>
            <p:ph type="title"/>
          </p:nvPr>
        </p:nvSpPr>
        <p:spPr>
          <a:xfrm>
            <a:off x="1228165" y="0"/>
            <a:ext cx="10515600" cy="1325563"/>
          </a:xfrm>
        </p:spPr>
        <p:txBody>
          <a:bodyPr>
            <a:normAutofit/>
          </a:bodyPr>
          <a:lstStyle/>
          <a:p>
            <a:r>
              <a:rPr lang="nl-NL" sz="4000" b="1" dirty="0">
                <a:solidFill>
                  <a:srgbClr val="B8A1FF"/>
                </a:solidFill>
                <a:latin typeface="Arial" panose="020B0604020202020204" pitchFamily="34" charset="0"/>
                <a:cs typeface="Arial" panose="020B0604020202020204" pitchFamily="34" charset="0"/>
              </a:rPr>
              <a:t>Wat betekent dit voor het BMC model?</a:t>
            </a:r>
          </a:p>
        </p:txBody>
      </p:sp>
      <p:pic>
        <p:nvPicPr>
          <p:cNvPr id="3" name="Afbeelding 2">
            <a:extLst>
              <a:ext uri="{FF2B5EF4-FFF2-40B4-BE49-F238E27FC236}">
                <a16:creationId xmlns:a16="http://schemas.microsoft.com/office/drawing/2014/main" id="{7862ACB4-E814-2049-AAC4-5F84A3E8F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044" y="1213981"/>
            <a:ext cx="7525912" cy="5644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et ongelooflijke verhaal van de Post-it® - be-mastics.be">
            <a:extLst>
              <a:ext uri="{FF2B5EF4-FFF2-40B4-BE49-F238E27FC236}">
                <a16:creationId xmlns:a16="http://schemas.microsoft.com/office/drawing/2014/main" id="{B55AB969-D8D3-7541-900A-C36219E14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46" y="2265984"/>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t ongelooflijke verhaal van de Post-it® - be-mastics.be">
            <a:extLst>
              <a:ext uri="{FF2B5EF4-FFF2-40B4-BE49-F238E27FC236}">
                <a16:creationId xmlns:a16="http://schemas.microsoft.com/office/drawing/2014/main" id="{D7A199F0-A607-A248-B9A4-6EC4616D1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46" y="3916794"/>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et ongelooflijke verhaal van de Post-it® - be-mastics.be">
            <a:extLst>
              <a:ext uri="{FF2B5EF4-FFF2-40B4-BE49-F238E27FC236}">
                <a16:creationId xmlns:a16="http://schemas.microsoft.com/office/drawing/2014/main" id="{2D8EF1BA-4992-824F-B8E9-80CE8989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01" y="2897996"/>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et ongelooflijke verhaal van de Post-it® - be-mastics.be">
            <a:extLst>
              <a:ext uri="{FF2B5EF4-FFF2-40B4-BE49-F238E27FC236}">
                <a16:creationId xmlns:a16="http://schemas.microsoft.com/office/drawing/2014/main" id="{00CC8ACE-C7C1-CE45-89F3-7E74C795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094" y="2897996"/>
            <a:ext cx="959811" cy="8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5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088AD-D997-EA4D-82CD-12B4C10CFE94}"/>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Opdracht</a:t>
            </a:r>
          </a:p>
        </p:txBody>
      </p:sp>
      <p:sp>
        <p:nvSpPr>
          <p:cNvPr id="3" name="Tekstvak 2">
            <a:extLst>
              <a:ext uri="{FF2B5EF4-FFF2-40B4-BE49-F238E27FC236}">
                <a16:creationId xmlns:a16="http://schemas.microsoft.com/office/drawing/2014/main" id="{ECE1DC9E-BF9D-0B4E-A455-15A587FDF9FF}"/>
              </a:ext>
            </a:extLst>
          </p:cNvPr>
          <p:cNvSpPr txBox="1"/>
          <p:nvPr/>
        </p:nvSpPr>
        <p:spPr>
          <a:xfrm>
            <a:off x="838200" y="1573306"/>
            <a:ext cx="8130239" cy="4524315"/>
          </a:xfrm>
          <a:prstGeom prst="rect">
            <a:avLst/>
          </a:prstGeom>
          <a:noFill/>
        </p:spPr>
        <p:txBody>
          <a:bodyPr wrap="none" rtlCol="0">
            <a:spAutoFit/>
          </a:bodyPr>
          <a:lstStyle/>
          <a:p>
            <a:pPr marL="342900" indent="-342900">
              <a:buAutoNum type="arabicPeriod"/>
            </a:pPr>
            <a:r>
              <a:rPr lang="nl-NL" dirty="0"/>
              <a:t>Verdiep je in het BSR-model en de Leefstijlvinder. </a:t>
            </a:r>
          </a:p>
          <a:p>
            <a:pPr marL="342900" indent="-342900">
              <a:buAutoNum type="arabicPeriod"/>
            </a:pPr>
            <a:endParaRPr lang="nl-NL" dirty="0"/>
          </a:p>
          <a:p>
            <a:pPr marL="342900" indent="-342900">
              <a:buAutoNum type="arabicPeriod"/>
            </a:pPr>
            <a:r>
              <a:rPr lang="nl-NL" dirty="0"/>
              <a:t>Breng verdieping aan in je persona op basis van deze nieuwe informatie.</a:t>
            </a:r>
          </a:p>
          <a:p>
            <a:pPr marL="342900" indent="-342900">
              <a:buAutoNum type="arabicPeriod"/>
            </a:pPr>
            <a:endParaRPr lang="nl-NL" dirty="0"/>
          </a:p>
          <a:p>
            <a:pPr marL="342900" indent="-342900">
              <a:buAutoNum type="arabicPeriod"/>
            </a:pPr>
            <a:r>
              <a:rPr lang="nl-NL" dirty="0"/>
              <a:t>Koppel de resultaten van je persona aan het BMC model.</a:t>
            </a:r>
            <a:endParaRPr lang="nl-NL" b="1" i="1" dirty="0"/>
          </a:p>
          <a:p>
            <a:r>
              <a:rPr lang="nl-NL" b="1" i="1" dirty="0"/>
              <a:t>*Vragen die je kunt stellen tijdens het verdiepen van de persona en het BMC model</a:t>
            </a:r>
          </a:p>
          <a:p>
            <a:r>
              <a:rPr lang="nl-NL" dirty="0"/>
              <a:t>3.1  Wat betekent de persona voor mijn waarde propositie?</a:t>
            </a:r>
          </a:p>
          <a:p>
            <a:r>
              <a:rPr lang="nl-NL" dirty="0"/>
              <a:t>3.2 Wat betekent de persona voor de boodschap die ik wil overbrengen?</a:t>
            </a:r>
          </a:p>
          <a:p>
            <a:r>
              <a:rPr lang="nl-NL" dirty="0"/>
              <a:t>3.3 Wat betekent de persona voor mijn </a:t>
            </a:r>
            <a:r>
              <a:rPr lang="nl-NL" dirty="0" err="1"/>
              <a:t>tone</a:t>
            </a:r>
            <a:r>
              <a:rPr lang="nl-NL" dirty="0"/>
              <a:t> of </a:t>
            </a:r>
            <a:r>
              <a:rPr lang="nl-NL" dirty="0" err="1"/>
              <a:t>voice</a:t>
            </a:r>
            <a:r>
              <a:rPr lang="nl-NL" dirty="0"/>
              <a:t>?</a:t>
            </a:r>
          </a:p>
          <a:p>
            <a:r>
              <a:rPr lang="nl-NL" dirty="0"/>
              <a:t>3.4 Wat betekent de persona voor de kanalen die ik in wil zetten?</a:t>
            </a:r>
          </a:p>
          <a:p>
            <a:r>
              <a:rPr lang="nl-NL" dirty="0"/>
              <a:t>3.5 Wat betekent de persona voor mijn klantrelaties?</a:t>
            </a:r>
          </a:p>
          <a:p>
            <a:endParaRPr lang="nl-NL" dirty="0"/>
          </a:p>
          <a:p>
            <a:r>
              <a:rPr lang="nl-NL" dirty="0"/>
              <a:t>4. Werk nu ook aan de </a:t>
            </a:r>
            <a:r>
              <a:rPr lang="nl-NL" i="1" dirty="0"/>
              <a:t>kansen en bedreigingen </a:t>
            </a:r>
            <a:r>
              <a:rPr lang="nl-NL" dirty="0"/>
              <a:t>van de SWOT-analyse.</a:t>
            </a:r>
          </a:p>
          <a:p>
            <a:endParaRPr lang="nl-NL" dirty="0">
              <a:sym typeface="Wingdings" pitchFamily="2" charset="2"/>
            </a:endParaRPr>
          </a:p>
          <a:p>
            <a:endParaRPr lang="nl-NL" dirty="0">
              <a:sym typeface="Wingdings" pitchFamily="2" charset="2"/>
            </a:endParaRPr>
          </a:p>
          <a:p>
            <a:endParaRPr lang="nl-NL" dirty="0"/>
          </a:p>
        </p:txBody>
      </p:sp>
    </p:spTree>
    <p:extLst>
      <p:ext uri="{BB962C8B-B14F-4D97-AF65-F5344CB8AC3E}">
        <p14:creationId xmlns:p14="http://schemas.microsoft.com/office/powerpoint/2010/main" val="341497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8628ED-4C4A-F447-B8D4-5370997E9F91}"/>
              </a:ext>
            </a:extLst>
          </p:cNvPr>
          <p:cNvSpPr/>
          <p:nvPr/>
        </p:nvSpPr>
        <p:spPr>
          <a:xfrm>
            <a:off x="338138" y="423862"/>
            <a:ext cx="4293684" cy="369332"/>
          </a:xfrm>
          <a:prstGeom prst="rect">
            <a:avLst/>
          </a:prstGeom>
        </p:spPr>
        <p:txBody>
          <a:bodyPr wrap="square">
            <a:spAutoFit/>
          </a:bodyPr>
          <a:lstStyle/>
          <a:p>
            <a:r>
              <a:rPr lang="nl-NL" b="1">
                <a:solidFill>
                  <a:srgbClr val="000644"/>
                </a:solidFill>
                <a:latin typeface="Arial" panose="020B0604020202020204" pitchFamily="34" charset="0"/>
                <a:cs typeface="Arial" panose="020B0604020202020204" pitchFamily="34" charset="0"/>
              </a:rPr>
              <a:t> </a:t>
            </a:r>
            <a:endParaRPr lang="nl-NL">
              <a:solidFill>
                <a:srgbClr val="000644"/>
              </a:solidFill>
            </a:endParaRPr>
          </a:p>
        </p:txBody>
      </p:sp>
      <p:sp>
        <p:nvSpPr>
          <p:cNvPr id="2" name="Titel 1">
            <a:extLst>
              <a:ext uri="{FF2B5EF4-FFF2-40B4-BE49-F238E27FC236}">
                <a16:creationId xmlns:a16="http://schemas.microsoft.com/office/drawing/2014/main" id="{BD84B2B5-93B7-774D-B748-3528CBFBA12E}"/>
              </a:ext>
            </a:extLst>
          </p:cNvPr>
          <p:cNvSpPr>
            <a:spLocks noGrp="1"/>
          </p:cNvSpPr>
          <p:nvPr>
            <p:ph type="title"/>
          </p:nvPr>
        </p:nvSpPr>
        <p:spPr>
          <a:xfrm>
            <a:off x="838200" y="423862"/>
            <a:ext cx="10515600" cy="1325563"/>
          </a:xfrm>
        </p:spPr>
        <p:txBody>
          <a:bodyPr/>
          <a:lstStyle/>
          <a:p>
            <a:r>
              <a:rPr lang="nl-NL" b="1">
                <a:solidFill>
                  <a:srgbClr val="B8A1FF"/>
                </a:solidFill>
                <a:latin typeface="Arial" panose="020B0604020202020204" pitchFamily="34" charset="0"/>
                <a:cs typeface="Arial" panose="020B0604020202020204" pitchFamily="34" charset="0"/>
              </a:rPr>
              <a:t>Waarom doelgroep onderzoek?</a:t>
            </a:r>
            <a:endParaRPr lang="nl-NL">
              <a:solidFill>
                <a:srgbClr val="B8A1FF"/>
              </a:solidFill>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8AB83CDE-735E-D14A-A7CD-E0BB60D45201}"/>
              </a:ext>
            </a:extLst>
          </p:cNvPr>
          <p:cNvSpPr txBox="1"/>
          <p:nvPr/>
        </p:nvSpPr>
        <p:spPr>
          <a:xfrm>
            <a:off x="838200" y="2216854"/>
            <a:ext cx="8259726" cy="2677656"/>
          </a:xfrm>
          <a:prstGeom prst="rect">
            <a:avLst/>
          </a:prstGeom>
          <a:noFill/>
        </p:spPr>
        <p:txBody>
          <a:bodyPr wrap="square" rtlCol="0">
            <a:spAutoFit/>
          </a:bodyPr>
          <a:lstStyle/>
          <a:p>
            <a:r>
              <a:rPr lang="nl-NL" sz="2400" dirty="0"/>
              <a:t>Duidelijk &amp; Actueel beeld</a:t>
            </a:r>
          </a:p>
          <a:p>
            <a:endParaRPr lang="nl-NL" sz="2400" dirty="0"/>
          </a:p>
          <a:p>
            <a:r>
              <a:rPr lang="nl-NL" sz="2400" dirty="0"/>
              <a:t>Waarden &amp; Behoeften</a:t>
            </a:r>
          </a:p>
          <a:p>
            <a:endParaRPr lang="nl-NL" sz="2400" dirty="0"/>
          </a:p>
          <a:p>
            <a:r>
              <a:rPr lang="nl-NL" sz="2400" dirty="0"/>
              <a:t>Mentaliteit</a:t>
            </a:r>
          </a:p>
          <a:p>
            <a:endParaRPr lang="nl-NL" sz="2400" dirty="0"/>
          </a:p>
          <a:p>
            <a:r>
              <a:rPr lang="nl-NL" sz="2400" dirty="0"/>
              <a:t>Kans vergroten om een doelgroep duurzaam te bereiken</a:t>
            </a:r>
          </a:p>
        </p:txBody>
      </p:sp>
    </p:spTree>
    <p:extLst>
      <p:ext uri="{BB962C8B-B14F-4D97-AF65-F5344CB8AC3E}">
        <p14:creationId xmlns:p14="http://schemas.microsoft.com/office/powerpoint/2010/main" val="127873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WOT analyse van A tot Z uitgelegd [update 2020]">
            <a:extLst>
              <a:ext uri="{FF2B5EF4-FFF2-40B4-BE49-F238E27FC236}">
                <a16:creationId xmlns:a16="http://schemas.microsoft.com/office/drawing/2014/main" id="{C4B00236-B5E3-4AB1-AA01-76CC875FB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16"/>
          <a:stretch/>
        </p:blipFill>
        <p:spPr bwMode="auto">
          <a:xfrm>
            <a:off x="1452867" y="1581565"/>
            <a:ext cx="9286266" cy="457952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E11741D-4A3F-4A36-9FF3-EA1690813C8B}"/>
              </a:ext>
            </a:extLst>
          </p:cNvPr>
          <p:cNvSpPr txBox="1"/>
          <p:nvPr/>
        </p:nvSpPr>
        <p:spPr>
          <a:xfrm>
            <a:off x="4092102" y="2567783"/>
            <a:ext cx="1789889" cy="464871"/>
          </a:xfrm>
          <a:prstGeom prst="rect">
            <a:avLst/>
          </a:prstGeom>
          <a:noFill/>
        </p:spPr>
        <p:txBody>
          <a:bodyPr wrap="square" rtlCol="0">
            <a:spAutoFit/>
          </a:bodyPr>
          <a:lstStyle/>
          <a:p>
            <a:pPr algn="ctr">
              <a:lnSpc>
                <a:spcPct val="150000"/>
              </a:lnSpc>
            </a:pPr>
            <a:r>
              <a:rPr lang="nl-NL" dirty="0"/>
              <a:t> </a:t>
            </a:r>
          </a:p>
        </p:txBody>
      </p:sp>
      <p:sp>
        <p:nvSpPr>
          <p:cNvPr id="8" name="Tekstvak 7">
            <a:extLst>
              <a:ext uri="{FF2B5EF4-FFF2-40B4-BE49-F238E27FC236}">
                <a16:creationId xmlns:a16="http://schemas.microsoft.com/office/drawing/2014/main" id="{7045AD13-52E2-40BE-9B06-1A5CB89A54FC}"/>
              </a:ext>
            </a:extLst>
          </p:cNvPr>
          <p:cNvSpPr txBox="1"/>
          <p:nvPr/>
        </p:nvSpPr>
        <p:spPr>
          <a:xfrm>
            <a:off x="8602494" y="2634845"/>
            <a:ext cx="1789889" cy="2308324"/>
          </a:xfrm>
          <a:prstGeom prst="rect">
            <a:avLst/>
          </a:prstGeom>
          <a:noFill/>
        </p:spPr>
        <p:txBody>
          <a:bodyPr wrap="square">
            <a:spAutoFit/>
          </a:bodyPr>
          <a:lstStyle/>
          <a:p>
            <a:pPr algn="ctr"/>
            <a:r>
              <a:rPr lang="nl-NL" dirty="0"/>
              <a:t>Welke bedreigingen haal ik uit de nieuwe kennis over de doelgroep van vandaag?</a:t>
            </a:r>
          </a:p>
          <a:p>
            <a:pPr algn="ctr"/>
            <a:endParaRPr lang="nl-NL" i="1" dirty="0"/>
          </a:p>
        </p:txBody>
      </p:sp>
      <p:sp>
        <p:nvSpPr>
          <p:cNvPr id="9" name="Tekstvak 8">
            <a:extLst>
              <a:ext uri="{FF2B5EF4-FFF2-40B4-BE49-F238E27FC236}">
                <a16:creationId xmlns:a16="http://schemas.microsoft.com/office/drawing/2014/main" id="{DDC11B26-920A-484C-9CA2-4B07E350E8F0}"/>
              </a:ext>
            </a:extLst>
          </p:cNvPr>
          <p:cNvSpPr txBox="1"/>
          <p:nvPr/>
        </p:nvSpPr>
        <p:spPr>
          <a:xfrm>
            <a:off x="6384587" y="2634845"/>
            <a:ext cx="1789889" cy="1754326"/>
          </a:xfrm>
          <a:prstGeom prst="rect">
            <a:avLst/>
          </a:prstGeom>
          <a:noFill/>
        </p:spPr>
        <p:txBody>
          <a:bodyPr wrap="square">
            <a:spAutoFit/>
          </a:bodyPr>
          <a:lstStyle/>
          <a:p>
            <a:pPr algn="ctr"/>
            <a:r>
              <a:rPr lang="nl-NL" dirty="0"/>
              <a:t>Welke kansen haal ik uit de nieuwe kennis over de doelgroep van vandaag?</a:t>
            </a:r>
          </a:p>
        </p:txBody>
      </p:sp>
      <p:sp>
        <p:nvSpPr>
          <p:cNvPr id="12" name="Titel 1">
            <a:extLst>
              <a:ext uri="{FF2B5EF4-FFF2-40B4-BE49-F238E27FC236}">
                <a16:creationId xmlns:a16="http://schemas.microsoft.com/office/drawing/2014/main" id="{C69BF2CD-13A1-4551-AB75-2B266BDCB56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solidFill>
                <a:srgbClr val="B8A1FF"/>
              </a:solidFill>
            </a:endParaRPr>
          </a:p>
        </p:txBody>
      </p:sp>
      <p:pic>
        <p:nvPicPr>
          <p:cNvPr id="13" name="Picture 2" descr="SWOT analyse van A tot Z uitgelegd [update 2020]">
            <a:extLst>
              <a:ext uri="{FF2B5EF4-FFF2-40B4-BE49-F238E27FC236}">
                <a16:creationId xmlns:a16="http://schemas.microsoft.com/office/drawing/2014/main" id="{8FA9D1CB-94EF-492A-9941-18BA10F1E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2" t="3488" r="23218" b="82881"/>
          <a:stretch/>
        </p:blipFill>
        <p:spPr bwMode="auto">
          <a:xfrm>
            <a:off x="1616412" y="779046"/>
            <a:ext cx="4951379" cy="802519"/>
          </a:xfrm>
          <a:prstGeom prst="rect">
            <a:avLst/>
          </a:prstGeom>
          <a:noFill/>
          <a:extLst>
            <a:ext uri="{909E8E84-426E-40DD-AFC4-6F175D3DCCD1}">
              <a14:hiddenFill xmlns:a14="http://schemas.microsoft.com/office/drawing/2010/main">
                <a:solidFill>
                  <a:srgbClr val="FFFFFF"/>
                </a:solidFill>
              </a14:hiddenFill>
            </a:ext>
          </a:extLst>
        </p:spPr>
      </p:pic>
      <p:sp>
        <p:nvSpPr>
          <p:cNvPr id="2" name="Ring 1">
            <a:extLst>
              <a:ext uri="{FF2B5EF4-FFF2-40B4-BE49-F238E27FC236}">
                <a16:creationId xmlns:a16="http://schemas.microsoft.com/office/drawing/2014/main" id="{378ED7B6-4DD0-2147-A58D-E4B890D34A90}"/>
              </a:ext>
            </a:extLst>
          </p:cNvPr>
          <p:cNvSpPr/>
          <p:nvPr/>
        </p:nvSpPr>
        <p:spPr>
          <a:xfrm>
            <a:off x="5533173" y="1180305"/>
            <a:ext cx="5589494" cy="5276435"/>
          </a:xfrm>
          <a:prstGeom prst="donut">
            <a:avLst>
              <a:gd name="adj" fmla="val 2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2365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8628ED-4C4A-F447-B8D4-5370997E9F91}"/>
              </a:ext>
            </a:extLst>
          </p:cNvPr>
          <p:cNvSpPr/>
          <p:nvPr/>
        </p:nvSpPr>
        <p:spPr>
          <a:xfrm>
            <a:off x="338138" y="423862"/>
            <a:ext cx="4293684" cy="369332"/>
          </a:xfrm>
          <a:prstGeom prst="rect">
            <a:avLst/>
          </a:prstGeom>
        </p:spPr>
        <p:txBody>
          <a:bodyPr wrap="square">
            <a:spAutoFit/>
          </a:bodyPr>
          <a:lstStyle/>
          <a:p>
            <a:r>
              <a:rPr lang="nl-NL" b="1">
                <a:solidFill>
                  <a:srgbClr val="000644"/>
                </a:solidFill>
                <a:latin typeface="Arial" panose="020B0604020202020204" pitchFamily="34" charset="0"/>
                <a:cs typeface="Arial" panose="020B0604020202020204" pitchFamily="34" charset="0"/>
              </a:rPr>
              <a:t> </a:t>
            </a:r>
            <a:endParaRPr lang="nl-NL">
              <a:solidFill>
                <a:srgbClr val="000644"/>
              </a:solidFill>
            </a:endParaRPr>
          </a:p>
        </p:txBody>
      </p:sp>
      <p:sp>
        <p:nvSpPr>
          <p:cNvPr id="2" name="Titel 1">
            <a:extLst>
              <a:ext uri="{FF2B5EF4-FFF2-40B4-BE49-F238E27FC236}">
                <a16:creationId xmlns:a16="http://schemas.microsoft.com/office/drawing/2014/main" id="{BD84B2B5-93B7-774D-B748-3528CBFBA12E}"/>
              </a:ext>
            </a:extLst>
          </p:cNvPr>
          <p:cNvSpPr>
            <a:spLocks noGrp="1"/>
          </p:cNvSpPr>
          <p:nvPr>
            <p:ph type="title"/>
          </p:nvPr>
        </p:nvSpPr>
        <p:spPr>
          <a:xfrm>
            <a:off x="838200" y="423862"/>
            <a:ext cx="10515600" cy="1325563"/>
          </a:xfrm>
        </p:spPr>
        <p:txBody>
          <a:bodyPr/>
          <a:lstStyle/>
          <a:p>
            <a:r>
              <a:rPr lang="nl-NL" b="1">
                <a:solidFill>
                  <a:srgbClr val="B8A1FF"/>
                </a:solidFill>
                <a:latin typeface="Arial" panose="020B0604020202020204" pitchFamily="34" charset="0"/>
                <a:cs typeface="Arial" panose="020B0604020202020204" pitchFamily="34" charset="0"/>
              </a:rPr>
              <a:t>Segmentatie doelgroepen</a:t>
            </a:r>
            <a:endParaRPr lang="nl-NL">
              <a:solidFill>
                <a:srgbClr val="B8A1FF"/>
              </a:solidFill>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8AB83CDE-735E-D14A-A7CD-E0BB60D45201}"/>
              </a:ext>
            </a:extLst>
          </p:cNvPr>
          <p:cNvSpPr txBox="1"/>
          <p:nvPr/>
        </p:nvSpPr>
        <p:spPr>
          <a:xfrm>
            <a:off x="990600" y="1871133"/>
            <a:ext cx="8259726" cy="3539430"/>
          </a:xfrm>
          <a:prstGeom prst="rect">
            <a:avLst/>
          </a:prstGeom>
          <a:noFill/>
        </p:spPr>
        <p:txBody>
          <a:bodyPr wrap="square" rtlCol="0">
            <a:spAutoFit/>
          </a:bodyPr>
          <a:lstStyle/>
          <a:p>
            <a:pPr marL="457200" indent="-457200">
              <a:buFont typeface="+mj-lt"/>
              <a:buAutoNum type="arabicPeriod"/>
            </a:pPr>
            <a:r>
              <a:rPr lang="nl-NL" sz="2400"/>
              <a:t>Psychografische gegevens</a:t>
            </a:r>
            <a:r>
              <a:rPr lang="nl-NL" sz="2400" b="1" i="1"/>
              <a:t> </a:t>
            </a:r>
            <a:r>
              <a:rPr lang="nl-NL" sz="2000"/>
              <a:t>(bijv. trendgevoelig, sportief, vegetarisch en milieubewust)</a:t>
            </a:r>
          </a:p>
          <a:p>
            <a:pPr marL="457200" indent="-457200">
              <a:buFont typeface="+mj-lt"/>
              <a:buAutoNum type="arabicPeriod"/>
            </a:pPr>
            <a:endParaRPr lang="nl-NL" sz="2000"/>
          </a:p>
          <a:p>
            <a:pPr marL="457200" indent="-457200">
              <a:buFont typeface="+mj-lt"/>
              <a:buAutoNum type="arabicPeriod"/>
            </a:pPr>
            <a:r>
              <a:rPr lang="nl-NL" sz="2400"/>
              <a:t> Demografische gegevens </a:t>
            </a:r>
            <a:r>
              <a:rPr lang="nl-NL" sz="2000"/>
              <a:t>(bijv. leeftijd, geslacht, nationaliteit en gezinssamenstelling)</a:t>
            </a:r>
          </a:p>
          <a:p>
            <a:pPr marL="457200" indent="-457200">
              <a:buFont typeface="+mj-lt"/>
              <a:buAutoNum type="arabicPeriod"/>
            </a:pPr>
            <a:endParaRPr lang="nl-NL" sz="2000"/>
          </a:p>
          <a:p>
            <a:pPr marL="457200" indent="-457200">
              <a:buFont typeface="+mj-lt"/>
              <a:buAutoNum type="arabicPeriod"/>
            </a:pPr>
            <a:r>
              <a:rPr lang="nl-NL" sz="2400"/>
              <a:t> Geografische gegevens </a:t>
            </a:r>
            <a:r>
              <a:rPr lang="nl-NL" sz="2000"/>
              <a:t>(bijv. woonplaats, buurt en regio)</a:t>
            </a:r>
          </a:p>
          <a:p>
            <a:endParaRPr lang="nl-NL" sz="2400"/>
          </a:p>
          <a:p>
            <a:endParaRPr lang="nl-NL" sz="2400"/>
          </a:p>
          <a:p>
            <a:endParaRPr lang="nl-NL" sz="2400"/>
          </a:p>
        </p:txBody>
      </p:sp>
    </p:spTree>
    <p:extLst>
      <p:ext uri="{BB962C8B-B14F-4D97-AF65-F5344CB8AC3E}">
        <p14:creationId xmlns:p14="http://schemas.microsoft.com/office/powerpoint/2010/main" val="12648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606472" y="307834"/>
            <a:ext cx="10515600" cy="1325563"/>
          </a:xfrm>
        </p:spPr>
        <p:txBody>
          <a:bodyPr/>
          <a:lstStyle/>
          <a:p>
            <a:r>
              <a:rPr lang="nl-NL" b="1">
                <a:solidFill>
                  <a:srgbClr val="B8A1FF"/>
                </a:solidFill>
                <a:latin typeface="Arial" panose="020B0604020202020204" pitchFamily="34" charset="0"/>
                <a:cs typeface="Arial" panose="020B0604020202020204" pitchFamily="34" charset="0"/>
              </a:rPr>
              <a:t>Psychografische gegevens</a:t>
            </a:r>
            <a:endParaRPr lang="nl-NL"/>
          </a:p>
        </p:txBody>
      </p:sp>
      <p:sp>
        <p:nvSpPr>
          <p:cNvPr id="4" name="Tekstvak 3">
            <a:extLst>
              <a:ext uri="{FF2B5EF4-FFF2-40B4-BE49-F238E27FC236}">
                <a16:creationId xmlns:a16="http://schemas.microsoft.com/office/drawing/2014/main" id="{F27C6DFF-033A-B647-9376-1EF830466272}"/>
              </a:ext>
            </a:extLst>
          </p:cNvPr>
          <p:cNvSpPr txBox="1"/>
          <p:nvPr/>
        </p:nvSpPr>
        <p:spPr>
          <a:xfrm>
            <a:off x="606471" y="1589041"/>
            <a:ext cx="9974443" cy="5078313"/>
          </a:xfrm>
          <a:prstGeom prst="rect">
            <a:avLst/>
          </a:prstGeom>
          <a:noFill/>
        </p:spPr>
        <p:txBody>
          <a:bodyPr wrap="square" rtlCol="0">
            <a:spAutoFit/>
          </a:bodyPr>
          <a:lstStyle/>
          <a:p>
            <a:r>
              <a:rPr lang="nl-NL" i="1"/>
              <a:t>Je onderzoekt waar de doelgroep waarde aan hecht, hoe de levensstijl is en waarom zij bepaalde dingen in het leven belangrijk vinden. </a:t>
            </a:r>
          </a:p>
          <a:p>
            <a:endParaRPr lang="nl-NL"/>
          </a:p>
          <a:p>
            <a:pPr marL="285750" indent="-285750">
              <a:buFont typeface="Arial" panose="020B0604020202020204" pitchFamily="34" charset="0"/>
              <a:buChar char="•"/>
            </a:pPr>
            <a:r>
              <a:rPr lang="nl-NL"/>
              <a:t>De doelgroep moet zich kunnen verbinden met jouw bedrijf</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Impact maken</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Betekenis is belangrijk</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Jouw product/ dienst dient deze waarden uit te dragen!</a:t>
            </a:r>
          </a:p>
          <a:p>
            <a:endParaRPr lang="nl-NL"/>
          </a:p>
          <a:p>
            <a:endParaRPr lang="nl-NL" b="1">
              <a:solidFill>
                <a:srgbClr val="B8A1FF"/>
              </a:solidFill>
            </a:endParaRPr>
          </a:p>
          <a:p>
            <a:r>
              <a:rPr lang="nl-NL" b="1">
                <a:solidFill>
                  <a:srgbClr val="B8A1FF"/>
                </a:solidFill>
              </a:rPr>
              <a:t>Hoe?</a:t>
            </a:r>
          </a:p>
          <a:p>
            <a:r>
              <a:rPr lang="nl-NL"/>
              <a:t>Dit kun je doen door middel van een diepte-interview.</a:t>
            </a:r>
          </a:p>
          <a:p>
            <a:endParaRPr lang="nl-NL"/>
          </a:p>
          <a:p>
            <a:endParaRPr lang="nl-NL"/>
          </a:p>
          <a:p>
            <a:endParaRPr lang="nl-NL"/>
          </a:p>
          <a:p>
            <a:endParaRPr lang="nl-NL"/>
          </a:p>
        </p:txBody>
      </p:sp>
    </p:spTree>
    <p:extLst>
      <p:ext uri="{BB962C8B-B14F-4D97-AF65-F5344CB8AC3E}">
        <p14:creationId xmlns:p14="http://schemas.microsoft.com/office/powerpoint/2010/main" val="310674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16F78-05DC-E908-56BA-8DA9CF2C6D82}"/>
              </a:ext>
            </a:extLst>
          </p:cNvPr>
          <p:cNvSpPr>
            <a:spLocks noGrp="1"/>
          </p:cNvSpPr>
          <p:nvPr>
            <p:ph type="title"/>
          </p:nvPr>
        </p:nvSpPr>
        <p:spPr/>
        <p:txBody>
          <a:bodyPr/>
          <a:lstStyle/>
          <a:p>
            <a:r>
              <a:rPr lang="nl-NL" b="1" dirty="0">
                <a:solidFill>
                  <a:srgbClr val="7030A0"/>
                </a:solidFill>
              </a:rPr>
              <a:t>Doelgroep; het belang</a:t>
            </a:r>
          </a:p>
        </p:txBody>
      </p:sp>
      <p:sp>
        <p:nvSpPr>
          <p:cNvPr id="4" name="Tekstvak 3">
            <a:extLst>
              <a:ext uri="{FF2B5EF4-FFF2-40B4-BE49-F238E27FC236}">
                <a16:creationId xmlns:a16="http://schemas.microsoft.com/office/drawing/2014/main" id="{8FCDCA09-8CC9-5171-DE89-FE5AC2FFAE64}"/>
              </a:ext>
            </a:extLst>
          </p:cNvPr>
          <p:cNvSpPr txBox="1"/>
          <p:nvPr/>
        </p:nvSpPr>
        <p:spPr>
          <a:xfrm>
            <a:off x="1963479" y="2707390"/>
            <a:ext cx="6096000" cy="369332"/>
          </a:xfrm>
          <a:prstGeom prst="rect">
            <a:avLst/>
          </a:prstGeom>
          <a:noFill/>
        </p:spPr>
        <p:txBody>
          <a:bodyPr wrap="square">
            <a:spAutoFit/>
          </a:bodyPr>
          <a:lstStyle/>
          <a:p>
            <a:r>
              <a:rPr lang="nl-NL" dirty="0">
                <a:hlinkClick r:id="rId2"/>
              </a:rPr>
              <a:t>https://www.youtube.com/watch?v=OXwQu-uXfwE</a:t>
            </a:r>
            <a:endParaRPr lang="nl-NL" dirty="0"/>
          </a:p>
        </p:txBody>
      </p:sp>
    </p:spTree>
    <p:extLst>
      <p:ext uri="{BB962C8B-B14F-4D97-AF65-F5344CB8AC3E}">
        <p14:creationId xmlns:p14="http://schemas.microsoft.com/office/powerpoint/2010/main" val="372838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606472" y="307834"/>
            <a:ext cx="10515600" cy="1325563"/>
          </a:xfrm>
        </p:spPr>
        <p:txBody>
          <a:bodyPr/>
          <a:lstStyle/>
          <a:p>
            <a:r>
              <a:rPr lang="nl-NL" b="1">
                <a:solidFill>
                  <a:srgbClr val="B8A1FF"/>
                </a:solidFill>
                <a:latin typeface="Arial" panose="020B0604020202020204" pitchFamily="34" charset="0"/>
                <a:cs typeface="Arial" panose="020B0604020202020204" pitchFamily="34" charset="0"/>
              </a:rPr>
              <a:t>Diepte-interview</a:t>
            </a:r>
            <a:endParaRPr lang="nl-NL"/>
          </a:p>
        </p:txBody>
      </p:sp>
      <p:sp>
        <p:nvSpPr>
          <p:cNvPr id="4" name="Tekstvak 3">
            <a:extLst>
              <a:ext uri="{FF2B5EF4-FFF2-40B4-BE49-F238E27FC236}">
                <a16:creationId xmlns:a16="http://schemas.microsoft.com/office/drawing/2014/main" id="{F27C6DFF-033A-B647-9376-1EF830466272}"/>
              </a:ext>
            </a:extLst>
          </p:cNvPr>
          <p:cNvSpPr txBox="1"/>
          <p:nvPr/>
        </p:nvSpPr>
        <p:spPr>
          <a:xfrm>
            <a:off x="606471" y="1589041"/>
            <a:ext cx="9974443" cy="6186309"/>
          </a:xfrm>
          <a:prstGeom prst="rect">
            <a:avLst/>
          </a:prstGeom>
          <a:noFill/>
        </p:spPr>
        <p:txBody>
          <a:bodyPr wrap="square" rtlCol="0">
            <a:spAutoFit/>
          </a:bodyPr>
          <a:lstStyle/>
          <a:p>
            <a:r>
              <a:rPr lang="nl-NL" b="1">
                <a:solidFill>
                  <a:srgbClr val="B8A1FF"/>
                </a:solidFill>
              </a:rPr>
              <a:t>Doel: Het ‘waarom’ achter opvattingen en inzichten van de respondent achterhalen.</a:t>
            </a:r>
          </a:p>
          <a:p>
            <a:endParaRPr lang="nl-NL"/>
          </a:p>
          <a:p>
            <a:r>
              <a:rPr lang="nl-NL" b="1"/>
              <a:t>Voordelen diepte-interview</a:t>
            </a:r>
          </a:p>
          <a:p>
            <a:pPr marL="285750" indent="-285750">
              <a:buFont typeface="Arial" panose="020B0604020202020204" pitchFamily="34" charset="0"/>
              <a:buChar char="•"/>
            </a:pPr>
            <a:r>
              <a:rPr lang="nl-NL" i="1"/>
              <a:t>Diepgaand inzicht </a:t>
            </a:r>
          </a:p>
          <a:p>
            <a:pPr marL="285750" indent="-285750">
              <a:buFont typeface="Arial" panose="020B0604020202020204" pitchFamily="34" charset="0"/>
              <a:buChar char="•"/>
            </a:pPr>
            <a:r>
              <a:rPr lang="nl-NL" i="1"/>
              <a:t>Gedachtevorming van de respondent kan worden blootgelegd.</a:t>
            </a:r>
          </a:p>
          <a:p>
            <a:pPr marL="285750" indent="-285750">
              <a:buFont typeface="Arial" panose="020B0604020202020204" pitchFamily="34" charset="0"/>
              <a:buChar char="•"/>
            </a:pPr>
            <a:r>
              <a:rPr lang="nl-NL" i="1"/>
              <a:t>Veel informatie </a:t>
            </a:r>
          </a:p>
          <a:p>
            <a:endParaRPr lang="nl-NL" i="1"/>
          </a:p>
          <a:p>
            <a:r>
              <a:rPr lang="nl-NL" b="1"/>
              <a:t>Hoe?</a:t>
            </a:r>
          </a:p>
          <a:p>
            <a:pPr marL="285750" indent="-285750">
              <a:buFont typeface="Arial" panose="020B0604020202020204" pitchFamily="34" charset="0"/>
              <a:buChar char="•"/>
            </a:pPr>
            <a:r>
              <a:rPr lang="nl-NL" i="1"/>
              <a:t>Je stelt een lijst op met relevante onderwerpen voor het interview.</a:t>
            </a:r>
          </a:p>
          <a:p>
            <a:pPr marL="285750" indent="-285750">
              <a:buFont typeface="Arial" panose="020B0604020202020204" pitchFamily="34" charset="0"/>
              <a:buChar char="•"/>
            </a:pPr>
            <a:r>
              <a:rPr lang="nl-NL" i="1"/>
              <a:t>Aan de hand hiervan ontwikkel je de vragen. (voorbeeld op de volgende slide)</a:t>
            </a:r>
          </a:p>
          <a:p>
            <a:pPr marL="285750" indent="-285750">
              <a:buFont typeface="Arial" panose="020B0604020202020204" pitchFamily="34" charset="0"/>
              <a:buChar char="•"/>
            </a:pPr>
            <a:r>
              <a:rPr lang="nl-NL" i="1"/>
              <a:t>Je probeert zoveel mogelijk informatie los te krijgen door de juiste vragen.</a:t>
            </a:r>
          </a:p>
          <a:p>
            <a:pPr marL="285750" indent="-285750">
              <a:buFont typeface="Arial" panose="020B0604020202020204" pitchFamily="34" charset="0"/>
              <a:buChar char="•"/>
            </a:pPr>
            <a:endParaRPr lang="nl-NL" i="1"/>
          </a:p>
          <a:p>
            <a:r>
              <a:rPr lang="nl-NL" b="1"/>
              <a:t>Gewenst resultaat:</a:t>
            </a:r>
          </a:p>
          <a:p>
            <a:r>
              <a:rPr lang="nl-NL"/>
              <a:t>Inzicht in de behoeften en achterliggende waarden van de doelgroep.</a:t>
            </a:r>
          </a:p>
          <a:p>
            <a:endParaRPr lang="nl-NL"/>
          </a:p>
          <a:p>
            <a:endParaRPr lang="nl-NL"/>
          </a:p>
          <a:p>
            <a:endParaRPr lang="nl-NL"/>
          </a:p>
          <a:p>
            <a:endParaRPr lang="nl-NL"/>
          </a:p>
          <a:p>
            <a:endParaRPr lang="nl-NL"/>
          </a:p>
          <a:p>
            <a:endParaRPr lang="nl-NL"/>
          </a:p>
          <a:p>
            <a:endParaRPr lang="nl-NL"/>
          </a:p>
          <a:p>
            <a:endParaRPr lang="nl-NL"/>
          </a:p>
        </p:txBody>
      </p:sp>
    </p:spTree>
    <p:extLst>
      <p:ext uri="{BB962C8B-B14F-4D97-AF65-F5344CB8AC3E}">
        <p14:creationId xmlns:p14="http://schemas.microsoft.com/office/powerpoint/2010/main" val="98989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39044EFE-0F1E-D74F-A6E4-8599824C00E9}"/>
              </a:ext>
            </a:extLst>
          </p:cNvPr>
          <p:cNvPicPr>
            <a:picLocks noChangeAspect="1"/>
          </p:cNvPicPr>
          <p:nvPr/>
        </p:nvPicPr>
        <p:blipFill rotWithShape="1">
          <a:blip r:embed="rId2">
            <a:extLst>
              <a:ext uri="{28A0092B-C50C-407E-A947-70E740481C1C}">
                <a14:useLocalDpi xmlns:a14="http://schemas.microsoft.com/office/drawing/2010/main" val="0"/>
              </a:ext>
            </a:extLst>
          </a:blip>
          <a:srcRect t="30531" b="13786"/>
          <a:stretch/>
        </p:blipFill>
        <p:spPr>
          <a:xfrm>
            <a:off x="0" y="1788605"/>
            <a:ext cx="12192000" cy="4160019"/>
          </a:xfrm>
          <a:prstGeom prst="rect">
            <a:avLst/>
          </a:prstGeom>
        </p:spPr>
      </p:pic>
      <p:sp>
        <p:nvSpPr>
          <p:cNvPr id="5" name="Tekstvak 4">
            <a:extLst>
              <a:ext uri="{FF2B5EF4-FFF2-40B4-BE49-F238E27FC236}">
                <a16:creationId xmlns:a16="http://schemas.microsoft.com/office/drawing/2014/main" id="{1069AD96-DC3B-D44C-922B-D1751E29179C}"/>
              </a:ext>
            </a:extLst>
          </p:cNvPr>
          <p:cNvSpPr txBox="1"/>
          <p:nvPr/>
        </p:nvSpPr>
        <p:spPr>
          <a:xfrm>
            <a:off x="844061" y="909376"/>
            <a:ext cx="8382808" cy="707886"/>
          </a:xfrm>
          <a:prstGeom prst="rect">
            <a:avLst/>
          </a:prstGeom>
          <a:noFill/>
        </p:spPr>
        <p:txBody>
          <a:bodyPr wrap="none" rtlCol="0">
            <a:spAutoFit/>
          </a:bodyPr>
          <a:lstStyle/>
          <a:p>
            <a:r>
              <a:rPr lang="nl-NL" sz="4000" b="1">
                <a:solidFill>
                  <a:srgbClr val="B8A1FF"/>
                </a:solidFill>
                <a:latin typeface="Arial" panose="020B0604020202020204" pitchFamily="34" charset="0"/>
                <a:cs typeface="Arial" panose="020B0604020202020204" pitchFamily="34" charset="0"/>
              </a:rPr>
              <a:t>Voorbeeldvragen diepte-interview</a:t>
            </a:r>
          </a:p>
        </p:txBody>
      </p:sp>
    </p:spTree>
    <p:extLst>
      <p:ext uri="{BB962C8B-B14F-4D97-AF65-F5344CB8AC3E}">
        <p14:creationId xmlns:p14="http://schemas.microsoft.com/office/powerpoint/2010/main" val="167879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70B78-D9E1-9949-A898-07941EEDB8B5}"/>
              </a:ext>
            </a:extLst>
          </p:cNvPr>
          <p:cNvSpPr>
            <a:spLocks noGrp="1"/>
          </p:cNvSpPr>
          <p:nvPr>
            <p:ph type="title"/>
          </p:nvPr>
        </p:nvSpPr>
        <p:spPr/>
        <p:txBody>
          <a:bodyPr/>
          <a:lstStyle/>
          <a:p>
            <a:r>
              <a:rPr lang="nl-NL" b="1">
                <a:solidFill>
                  <a:srgbClr val="B8A1FF"/>
                </a:solidFill>
                <a:latin typeface="Arial" panose="020B0604020202020204" pitchFamily="34" charset="0"/>
                <a:cs typeface="Arial" panose="020B0604020202020204" pitchFamily="34" charset="0"/>
              </a:rPr>
              <a:t>Van doelgroeponderzoek naar identiteit bedrijf</a:t>
            </a:r>
          </a:p>
        </p:txBody>
      </p:sp>
      <p:sp>
        <p:nvSpPr>
          <p:cNvPr id="4" name="Tekstvak 3">
            <a:extLst>
              <a:ext uri="{FF2B5EF4-FFF2-40B4-BE49-F238E27FC236}">
                <a16:creationId xmlns:a16="http://schemas.microsoft.com/office/drawing/2014/main" id="{1F923787-B3A0-8245-A66C-5249640A134D}"/>
              </a:ext>
            </a:extLst>
          </p:cNvPr>
          <p:cNvSpPr txBox="1"/>
          <p:nvPr/>
        </p:nvSpPr>
        <p:spPr>
          <a:xfrm>
            <a:off x="838200" y="2270610"/>
            <a:ext cx="5347361" cy="2585323"/>
          </a:xfrm>
          <a:prstGeom prst="rect">
            <a:avLst/>
          </a:prstGeom>
          <a:noFill/>
        </p:spPr>
        <p:txBody>
          <a:bodyPr wrap="none" rtlCol="0">
            <a:spAutoFit/>
          </a:bodyPr>
          <a:lstStyle/>
          <a:p>
            <a:pPr marL="285750" indent="-285750">
              <a:buFont typeface="Arial" panose="020B0604020202020204" pitchFamily="34" charset="0"/>
              <a:buChar char="•"/>
            </a:pPr>
            <a:r>
              <a:rPr lang="nl-NL"/>
              <a:t>Waarden doelgroep koppelen aan waarden bedrijf</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Impact op je marketingmix</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Impact op positionering</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Identiteit bedrijf aanpassen op doelgroeponderzoek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307664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p:txBody>
          <a:bodyPr/>
          <a:lstStyle/>
          <a:p>
            <a:r>
              <a:rPr lang="nl-NL" b="1">
                <a:solidFill>
                  <a:srgbClr val="B8A1FF"/>
                </a:solidFill>
                <a:latin typeface="Arial" panose="020B0604020202020204" pitchFamily="34" charset="0"/>
                <a:cs typeface="Arial" panose="020B0604020202020204" pitchFamily="34" charset="0"/>
              </a:rPr>
              <a:t>Persona </a:t>
            </a:r>
            <a:endParaRPr lang="nl-NL"/>
          </a:p>
        </p:txBody>
      </p:sp>
      <p:sp>
        <p:nvSpPr>
          <p:cNvPr id="4" name="Tekstvak 3">
            <a:extLst>
              <a:ext uri="{FF2B5EF4-FFF2-40B4-BE49-F238E27FC236}">
                <a16:creationId xmlns:a16="http://schemas.microsoft.com/office/drawing/2014/main" id="{F27C6DFF-033A-B647-9376-1EF830466272}"/>
              </a:ext>
            </a:extLst>
          </p:cNvPr>
          <p:cNvSpPr txBox="1"/>
          <p:nvPr/>
        </p:nvSpPr>
        <p:spPr>
          <a:xfrm>
            <a:off x="1148316" y="1935126"/>
            <a:ext cx="184731" cy="1477328"/>
          </a:xfrm>
          <a:prstGeom prst="rect">
            <a:avLst/>
          </a:prstGeom>
          <a:noFill/>
        </p:spPr>
        <p:txBody>
          <a:bodyPr wrap="none" rtlCol="0">
            <a:spAutoFit/>
          </a:bodyPr>
          <a:lstStyle/>
          <a:p>
            <a:endParaRPr lang="nl-NL"/>
          </a:p>
          <a:p>
            <a:endParaRPr lang="nl-NL"/>
          </a:p>
          <a:p>
            <a:endParaRPr lang="nl-NL"/>
          </a:p>
          <a:p>
            <a:endParaRPr lang="nl-NL"/>
          </a:p>
          <a:p>
            <a:endParaRPr lang="nl-NL"/>
          </a:p>
        </p:txBody>
      </p:sp>
      <p:pic>
        <p:nvPicPr>
          <p:cNvPr id="12" name="Afbeelding 11">
            <a:extLst>
              <a:ext uri="{FF2B5EF4-FFF2-40B4-BE49-F238E27FC236}">
                <a16:creationId xmlns:a16="http://schemas.microsoft.com/office/drawing/2014/main" id="{10A14361-5616-D545-91D4-23040033D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56923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 maandag 22 november" id="{C01BAD4C-F3B0-414D-8368-E6A243C9E56B}" vid="{64840008-6871-944C-8C15-74064ED769E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2c4f0c93-2979-4f27-aab2-70de95932352"/>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0844BD72-7AC0-419B-9E01-742289662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61</TotalTime>
  <Words>826</Words>
  <Application>Microsoft Office PowerPoint</Application>
  <PresentationFormat>Breedbeeld</PresentationFormat>
  <Paragraphs>168</Paragraphs>
  <Slides>20</Slides>
  <Notes>4</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Wingdings</vt:lpstr>
      <vt:lpstr>Kantoorthema</vt:lpstr>
      <vt:lpstr>PowerPoint-presentatie</vt:lpstr>
      <vt:lpstr>Waarom doelgroep onderzoek?</vt:lpstr>
      <vt:lpstr>Segmentatie doelgroepen</vt:lpstr>
      <vt:lpstr>Psychografische gegevens</vt:lpstr>
      <vt:lpstr>Doelgroep; het belang</vt:lpstr>
      <vt:lpstr>Diepte-interview</vt:lpstr>
      <vt:lpstr>PowerPoint-presentatie</vt:lpstr>
      <vt:lpstr>Van doelgroeponderzoek naar identiteit bedrijf</vt:lpstr>
      <vt:lpstr>Persona </vt:lpstr>
      <vt:lpstr>PowerPoint-presentatie</vt:lpstr>
      <vt:lpstr>PowerPoint-presentatie</vt:lpstr>
      <vt:lpstr>Adoptiecurve</vt:lpstr>
      <vt:lpstr>Aannames! </vt:lpstr>
      <vt:lpstr>Opdracht &amp; Stappenplan </vt:lpstr>
      <vt:lpstr>Introductie: BSR model </vt:lpstr>
      <vt:lpstr>Doelgroep mentaliteit  indelen: BSR-model</vt:lpstr>
      <vt:lpstr>PowerPoint-presentatie</vt:lpstr>
      <vt:lpstr>Wat betekent dit voor het BMC model?</vt:lpstr>
      <vt:lpstr>Opdracht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Mil,Romy R.A.G. van</dc:creator>
  <cp:lastModifiedBy>Lotte de Laat</cp:lastModifiedBy>
  <cp:revision>2</cp:revision>
  <dcterms:created xsi:type="dcterms:W3CDTF">2021-11-26T11:55:44Z</dcterms:created>
  <dcterms:modified xsi:type="dcterms:W3CDTF">2023-11-30T07:51:42Z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3683700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